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68" r:id="rId18"/>
    <p:sldId id="267" r:id="rId19"/>
    <p:sldId id="273"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DA"/>
    <a:srgbClr val="683972"/>
    <a:srgbClr val="81B14C"/>
    <a:srgbClr val="6B3D77"/>
    <a:srgbClr val="D23526"/>
    <a:srgbClr val="F9C436"/>
    <a:srgbClr val="CD2D77"/>
    <a:srgbClr val="9C24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80" d="100"/>
          <a:sy n="80" d="100"/>
        </p:scale>
        <p:origin x="-216" y="-72"/>
      </p:cViewPr>
      <p:guideLst>
        <p:guide orient="horz"/>
        <p:guide pos="57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image" Target="../media/image28.png"/><Relationship Id="rId4"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DF2AB-E29B-1941-9964-D5D9C9FF1977}" type="datetimeFigureOut">
              <a:rPr lang="en-US" smtClean="0"/>
              <a:t>7/30/2013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48311-D560-1E4B-89BD-D46AB5DDF9A6}" type="slidenum">
              <a:rPr lang="en-US" smtClean="0"/>
              <a:t>‹Nº›</a:t>
            </a:fld>
            <a:endParaRPr lang="en-US"/>
          </a:p>
        </p:txBody>
      </p:sp>
    </p:spTree>
    <p:extLst>
      <p:ext uri="{BB962C8B-B14F-4D97-AF65-F5344CB8AC3E}">
        <p14:creationId xmlns:p14="http://schemas.microsoft.com/office/powerpoint/2010/main" val="12939119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28C9390-AF19-F247-8974-0E86371F091D}" type="datetimeFigureOut">
              <a:rPr lang="en-US" smtClean="0"/>
              <a:t>7/30/2013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3CD8BD-BBD2-D948-9A61-075535BBC876}" type="slidenum">
              <a:rPr lang="en-US" smtClean="0"/>
              <a:t>‹Nº›</a:t>
            </a:fld>
            <a:endParaRPr lang="en-US"/>
          </a:p>
        </p:txBody>
      </p:sp>
      <p:pic>
        <p:nvPicPr>
          <p:cNvPr id="7" name="Picture 6" descr="OFICIAL-PORTAD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9039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928C9390-AF19-F247-8974-0E86371F091D}" type="datetimeFigureOut">
              <a:rPr lang="en-US" smtClean="0"/>
              <a:t>7/30/2013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03CD8BD-BBD2-D948-9A61-075535BBC876}" type="slidenum">
              <a:rPr lang="en-US" smtClean="0"/>
              <a:t>‹Nº›</a:t>
            </a:fld>
            <a:endParaRPr lang="en-US"/>
          </a:p>
        </p:txBody>
      </p:sp>
    </p:spTree>
    <p:extLst>
      <p:ext uri="{BB962C8B-B14F-4D97-AF65-F5344CB8AC3E}">
        <p14:creationId xmlns:p14="http://schemas.microsoft.com/office/powerpoint/2010/main" val="259730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928C9390-AF19-F247-8974-0E86371F091D}" type="datetimeFigureOut">
              <a:rPr lang="en-US" smtClean="0"/>
              <a:t>7/30/2013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03CD8BD-BBD2-D948-9A61-075535BBC876}" type="slidenum">
              <a:rPr lang="en-US" smtClean="0"/>
              <a:t>‹Nº›</a:t>
            </a:fld>
            <a:endParaRPr lang="en-US"/>
          </a:p>
        </p:txBody>
      </p:sp>
    </p:spTree>
    <p:extLst>
      <p:ext uri="{BB962C8B-B14F-4D97-AF65-F5344CB8AC3E}">
        <p14:creationId xmlns:p14="http://schemas.microsoft.com/office/powerpoint/2010/main" val="3087822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28C9390-AF19-F247-8974-0E86371F091D}" type="datetimeFigureOut">
              <a:rPr lang="en-US" smtClean="0"/>
              <a:t>7/30/2013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3CD8BD-BBD2-D948-9A61-075535BBC876}" type="slidenum">
              <a:rPr lang="en-US" smtClean="0"/>
              <a:t>‹Nº›</a:t>
            </a:fld>
            <a:endParaRPr lang="en-US"/>
          </a:p>
        </p:txBody>
      </p:sp>
    </p:spTree>
    <p:extLst>
      <p:ext uri="{BB962C8B-B14F-4D97-AF65-F5344CB8AC3E}">
        <p14:creationId xmlns:p14="http://schemas.microsoft.com/office/powerpoint/2010/main" val="3613509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28C9390-AF19-F247-8974-0E86371F091D}" type="datetimeFigureOut">
              <a:rPr lang="en-US" smtClean="0"/>
              <a:t>7/30/2013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3CD8BD-BBD2-D948-9A61-075535BBC876}" type="slidenum">
              <a:rPr lang="en-US" smtClean="0"/>
              <a:t>‹Nº›</a:t>
            </a:fld>
            <a:endParaRPr lang="en-US"/>
          </a:p>
        </p:txBody>
      </p:sp>
    </p:spTree>
    <p:extLst>
      <p:ext uri="{BB962C8B-B14F-4D97-AF65-F5344CB8AC3E}">
        <p14:creationId xmlns:p14="http://schemas.microsoft.com/office/powerpoint/2010/main" val="2960077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342900"/>
            <a:ext cx="7772400" cy="857250"/>
          </a:xfrm>
        </p:spPr>
        <p:txBody>
          <a:bodyPr/>
          <a:lstStyle/>
          <a:p>
            <a:r>
              <a:rPr lang="es-ES" smtClean="0"/>
              <a:t>Haga clic para modificar el estilo de título del patrón</a:t>
            </a:r>
            <a:endParaRPr lang="es-MX"/>
          </a:p>
        </p:txBody>
      </p:sp>
      <p:sp>
        <p:nvSpPr>
          <p:cNvPr id="3" name="2 Marcador de imágenes prediseñadas"/>
          <p:cNvSpPr>
            <a:spLocks noGrp="1"/>
          </p:cNvSpPr>
          <p:nvPr>
            <p:ph type="clipArt" sz="half" idx="1"/>
          </p:nvPr>
        </p:nvSpPr>
        <p:spPr>
          <a:xfrm>
            <a:off x="685800" y="1485900"/>
            <a:ext cx="3810000" cy="3086100"/>
          </a:xfrm>
        </p:spPr>
        <p:txBody>
          <a:bodyPr/>
          <a:lstStyle/>
          <a:p>
            <a:endParaRPr lang="es-MX"/>
          </a:p>
        </p:txBody>
      </p:sp>
      <p:sp>
        <p:nvSpPr>
          <p:cNvPr id="4" name="3 Marcador de texto"/>
          <p:cNvSpPr>
            <a:spLocks noGrp="1"/>
          </p:cNvSpPr>
          <p:nvPr>
            <p:ph type="body" sz="half" idx="2"/>
          </p:nvPr>
        </p:nvSpPr>
        <p:spPr>
          <a:xfrm>
            <a:off x="4648200" y="1485900"/>
            <a:ext cx="3810000" cy="3086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685800" y="4686300"/>
            <a:ext cx="1905000" cy="342900"/>
          </a:xfrm>
          <a:prstGeom prst="rect">
            <a:avLst/>
          </a:prstGeom>
        </p:spPr>
        <p:txBody>
          <a:bodyPr/>
          <a:lstStyle>
            <a:lvl1pPr>
              <a:defRPr/>
            </a:lvl1pPr>
          </a:lstStyle>
          <a:p>
            <a:endParaRPr lang="en-US"/>
          </a:p>
        </p:txBody>
      </p:sp>
      <p:sp>
        <p:nvSpPr>
          <p:cNvPr id="6" name="5 Marcador de pie de página"/>
          <p:cNvSpPr>
            <a:spLocks noGrp="1"/>
          </p:cNvSpPr>
          <p:nvPr>
            <p:ph type="ftr" sz="quarter" idx="11"/>
          </p:nvPr>
        </p:nvSpPr>
        <p:spPr>
          <a:xfrm>
            <a:off x="3124200" y="4686300"/>
            <a:ext cx="2895600" cy="342900"/>
          </a:xfrm>
          <a:prstGeom prst="rect">
            <a:avLst/>
          </a:prstGeom>
        </p:spPr>
        <p:txBody>
          <a:bodyPr/>
          <a:lstStyle>
            <a:lvl1pPr>
              <a:defRPr/>
            </a:lvl1pPr>
          </a:lstStyle>
          <a:p>
            <a:endParaRPr lang="en-US"/>
          </a:p>
        </p:txBody>
      </p:sp>
      <p:sp>
        <p:nvSpPr>
          <p:cNvPr id="7" name="6 Marcador de número de diapositiva"/>
          <p:cNvSpPr>
            <a:spLocks noGrp="1"/>
          </p:cNvSpPr>
          <p:nvPr>
            <p:ph type="sldNum" sz="quarter" idx="12"/>
          </p:nvPr>
        </p:nvSpPr>
        <p:spPr>
          <a:xfrm>
            <a:off x="6553200" y="4686300"/>
            <a:ext cx="1905000" cy="342900"/>
          </a:xfrm>
        </p:spPr>
        <p:txBody>
          <a:bodyPr/>
          <a:lstStyle>
            <a:lvl1pPr>
              <a:defRPr/>
            </a:lvl1pPr>
          </a:lstStyle>
          <a:p>
            <a:fld id="{BECD79BC-9924-4052-8BB4-FCE65BE5028B}" type="slidenum">
              <a:rPr lang="en-US"/>
              <a:pPr/>
              <a:t>‹Nº›</a:t>
            </a:fld>
            <a:endParaRPr lang="en-US"/>
          </a:p>
        </p:txBody>
      </p:sp>
    </p:spTree>
    <p:extLst>
      <p:ext uri="{BB962C8B-B14F-4D97-AF65-F5344CB8AC3E}">
        <p14:creationId xmlns:p14="http://schemas.microsoft.com/office/powerpoint/2010/main" val="228705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28C9390-AF19-F247-8974-0E86371F091D}" type="datetimeFigureOut">
              <a:rPr lang="en-US" smtClean="0"/>
              <a:t>7/30/2013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3CD8BD-BBD2-D948-9A61-075535BBC876}" type="slidenum">
              <a:rPr lang="en-US" smtClean="0"/>
              <a:t>‹Nº›</a:t>
            </a:fld>
            <a:endParaRPr lang="en-US"/>
          </a:p>
        </p:txBody>
      </p:sp>
    </p:spTree>
    <p:extLst>
      <p:ext uri="{BB962C8B-B14F-4D97-AF65-F5344CB8AC3E}">
        <p14:creationId xmlns:p14="http://schemas.microsoft.com/office/powerpoint/2010/main" val="379155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28C9390-AF19-F247-8974-0E86371F091D}" type="datetimeFigureOut">
              <a:rPr lang="en-US" smtClean="0"/>
              <a:t>7/30/2013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3CD8BD-BBD2-D948-9A61-075535BBC876}" type="slidenum">
              <a:rPr lang="en-US" smtClean="0"/>
              <a:t>‹Nº›</a:t>
            </a:fld>
            <a:endParaRPr lang="en-US"/>
          </a:p>
        </p:txBody>
      </p:sp>
    </p:spTree>
    <p:extLst>
      <p:ext uri="{BB962C8B-B14F-4D97-AF65-F5344CB8AC3E}">
        <p14:creationId xmlns:p14="http://schemas.microsoft.com/office/powerpoint/2010/main" val="264188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928C9390-AF19-F247-8974-0E86371F091D}" type="datetimeFigureOut">
              <a:rPr lang="en-US" smtClean="0"/>
              <a:t>7/30/2013</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03CD8BD-BBD2-D948-9A61-075535BBC876}" type="slidenum">
              <a:rPr lang="en-US" smtClean="0"/>
              <a:t>‹Nº›</a:t>
            </a:fld>
            <a:endParaRPr lang="en-US"/>
          </a:p>
        </p:txBody>
      </p:sp>
    </p:spTree>
    <p:extLst>
      <p:ext uri="{BB962C8B-B14F-4D97-AF65-F5344CB8AC3E}">
        <p14:creationId xmlns:p14="http://schemas.microsoft.com/office/powerpoint/2010/main" val="341718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928C9390-AF19-F247-8974-0E86371F091D}" type="datetimeFigureOut">
              <a:rPr lang="en-US" smtClean="0"/>
              <a:t>7/30/2013</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03CD8BD-BBD2-D948-9A61-075535BBC876}" type="slidenum">
              <a:rPr lang="en-US" smtClean="0"/>
              <a:t>‹Nº›</a:t>
            </a:fld>
            <a:endParaRPr lang="en-US"/>
          </a:p>
        </p:txBody>
      </p:sp>
    </p:spTree>
    <p:extLst>
      <p:ext uri="{BB962C8B-B14F-4D97-AF65-F5344CB8AC3E}">
        <p14:creationId xmlns:p14="http://schemas.microsoft.com/office/powerpoint/2010/main" val="418386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928C9390-AF19-F247-8974-0E86371F091D}" type="datetimeFigureOut">
              <a:rPr lang="en-US" smtClean="0"/>
              <a:t>7/30/2013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03CD8BD-BBD2-D948-9A61-075535BBC876}" type="slidenum">
              <a:rPr lang="en-US" smtClean="0"/>
              <a:t>‹Nº›</a:t>
            </a:fld>
            <a:endParaRPr lang="en-US"/>
          </a:p>
        </p:txBody>
      </p:sp>
    </p:spTree>
    <p:extLst>
      <p:ext uri="{BB962C8B-B14F-4D97-AF65-F5344CB8AC3E}">
        <p14:creationId xmlns:p14="http://schemas.microsoft.com/office/powerpoint/2010/main" val="378528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928C9390-AF19-F247-8974-0E86371F091D}" type="datetimeFigureOut">
              <a:rPr lang="en-US" smtClean="0"/>
              <a:t>7/30/2013</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03CD8BD-BBD2-D948-9A61-075535BBC876}" type="slidenum">
              <a:rPr lang="en-US" smtClean="0"/>
              <a:t>‹Nº›</a:t>
            </a:fld>
            <a:endParaRPr lang="en-US"/>
          </a:p>
        </p:txBody>
      </p:sp>
    </p:spTree>
    <p:extLst>
      <p:ext uri="{BB962C8B-B14F-4D97-AF65-F5344CB8AC3E}">
        <p14:creationId xmlns:p14="http://schemas.microsoft.com/office/powerpoint/2010/main" val="813867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cover.jpg.jpe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Slide Number Placeholder 3"/>
          <p:cNvSpPr>
            <a:spLocks noGrp="1"/>
          </p:cNvSpPr>
          <p:nvPr>
            <p:ph type="sldNum" sz="quarter" idx="12"/>
          </p:nvPr>
        </p:nvSpPr>
        <p:spPr>
          <a:xfrm>
            <a:off x="8339647" y="4583798"/>
            <a:ext cx="633831" cy="273844"/>
          </a:xfrm>
        </p:spPr>
        <p:txBody>
          <a:bodyPr/>
          <a:lstStyle/>
          <a:p>
            <a:fld id="{F03CD8BD-BBD2-D948-9A61-075535BBC876}" type="slidenum">
              <a:rPr lang="en-US" smtClean="0"/>
              <a:t>‹Nº›</a:t>
            </a:fld>
            <a:endParaRPr lang="en-US"/>
          </a:p>
        </p:txBody>
      </p:sp>
    </p:spTree>
    <p:extLst>
      <p:ext uri="{BB962C8B-B14F-4D97-AF65-F5344CB8AC3E}">
        <p14:creationId xmlns:p14="http://schemas.microsoft.com/office/powerpoint/2010/main" val="156578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cove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Slide Number Placeholder 3"/>
          <p:cNvSpPr>
            <a:spLocks noGrp="1"/>
          </p:cNvSpPr>
          <p:nvPr>
            <p:ph type="sldNum" sz="quarter" idx="12"/>
          </p:nvPr>
        </p:nvSpPr>
        <p:spPr>
          <a:xfrm>
            <a:off x="8339647" y="4605161"/>
            <a:ext cx="633831" cy="273844"/>
          </a:xfrm>
        </p:spPr>
        <p:txBody>
          <a:bodyPr/>
          <a:lstStyle/>
          <a:p>
            <a:fld id="{F03CD8BD-BBD2-D948-9A61-075535BBC876}" type="slidenum">
              <a:rPr lang="en-US" smtClean="0"/>
              <a:t>‹Nº›</a:t>
            </a:fld>
            <a:endParaRPr lang="en-US"/>
          </a:p>
        </p:txBody>
      </p:sp>
    </p:spTree>
    <p:extLst>
      <p:ext uri="{BB962C8B-B14F-4D97-AF65-F5344CB8AC3E}">
        <p14:creationId xmlns:p14="http://schemas.microsoft.com/office/powerpoint/2010/main" val="143767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ROPUESTA2.jpg.jpe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457200" y="1200151"/>
            <a:ext cx="8229600" cy="3109803"/>
          </a:xfrm>
          <a:prstGeom prst="rect">
            <a:avLst/>
          </a:prstGeom>
        </p:spPr>
        <p:txBody>
          <a:bodyPr vert="horz" lIns="91440" tIns="45720" rIns="91440" bIns="45720" rtlCol="0">
            <a:norm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6" name="Slide Number Placeholder 5"/>
          <p:cNvSpPr>
            <a:spLocks noGrp="1"/>
          </p:cNvSpPr>
          <p:nvPr>
            <p:ph type="sldNum" sz="quarter" idx="4"/>
          </p:nvPr>
        </p:nvSpPr>
        <p:spPr>
          <a:xfrm>
            <a:off x="8339647" y="4309954"/>
            <a:ext cx="633831"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3CD8BD-BBD2-D948-9A61-075535BBC876}" type="slidenum">
              <a:rPr lang="en-US" smtClean="0"/>
              <a:t>‹Nº›</a:t>
            </a:fld>
            <a:endParaRPr lang="en-US" dirty="0"/>
          </a:p>
        </p:txBody>
      </p:sp>
    </p:spTree>
    <p:extLst>
      <p:ext uri="{BB962C8B-B14F-4D97-AF65-F5344CB8AC3E}">
        <p14:creationId xmlns:p14="http://schemas.microsoft.com/office/powerpoint/2010/main" val="3737975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2" r:id="rId9"/>
    <p:sldLayoutId id="2147483656" r:id="rId10"/>
    <p:sldLayoutId id="2147483657" r:id="rId11"/>
    <p:sldLayoutId id="2147483658" r:id="rId12"/>
    <p:sldLayoutId id="2147483659" r:id="rId13"/>
    <p:sldLayoutId id="2147483663" r:id="rId14"/>
  </p:sldLayoutIdLst>
  <p:txStyles>
    <p:titleStyle>
      <a:lvl1pPr algn="ctr" defTabSz="4572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2.bin"/><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3651870"/>
            <a:ext cx="6400800" cy="1314450"/>
          </a:xfrm>
        </p:spPr>
        <p:txBody>
          <a:bodyPr/>
          <a:lstStyle/>
          <a:p>
            <a:r>
              <a:rPr lang="en-US" i="1" dirty="0" err="1" smtClean="0">
                <a:solidFill>
                  <a:schemeClr val="tx1"/>
                </a:solidFill>
              </a:rPr>
              <a:t>Ing</a:t>
            </a:r>
            <a:r>
              <a:rPr lang="en-US" i="1" dirty="0" smtClean="0">
                <a:solidFill>
                  <a:schemeClr val="tx1"/>
                </a:solidFill>
              </a:rPr>
              <a:t>. </a:t>
            </a:r>
            <a:r>
              <a:rPr lang="en-US" i="1" dirty="0" err="1" smtClean="0">
                <a:solidFill>
                  <a:schemeClr val="tx1"/>
                </a:solidFill>
              </a:rPr>
              <a:t>Caribay</a:t>
            </a:r>
            <a:r>
              <a:rPr lang="en-US" i="1" dirty="0" smtClean="0">
                <a:solidFill>
                  <a:schemeClr val="tx1"/>
                </a:solidFill>
              </a:rPr>
              <a:t> Godoy Rangel</a:t>
            </a:r>
          </a:p>
          <a:p>
            <a:r>
              <a:rPr lang="en-US" i="1" dirty="0" smtClean="0">
                <a:solidFill>
                  <a:schemeClr val="tx1"/>
                </a:solidFill>
              </a:rPr>
              <a:t>PRECONCEPTOS</a:t>
            </a:r>
            <a:endParaRPr lang="en-US" i="1" dirty="0">
              <a:solidFill>
                <a:schemeClr val="tx1"/>
              </a:solidFill>
            </a:endParaRPr>
          </a:p>
        </p:txBody>
      </p:sp>
    </p:spTree>
    <p:extLst>
      <p:ext uri="{BB962C8B-B14F-4D97-AF65-F5344CB8AC3E}">
        <p14:creationId xmlns:p14="http://schemas.microsoft.com/office/powerpoint/2010/main" val="3290042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ÁLGEBRA ELEMENTAL</a:t>
            </a:r>
            <a:endParaRPr lang="es-MX" dirty="0"/>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p:txBody>
              <a:bodyPr>
                <a:normAutofit/>
              </a:bodyPr>
              <a:lstStyle/>
              <a:p>
                <a:pPr algn="just"/>
                <a:r>
                  <a:rPr lang="es-MX" sz="2400" dirty="0" smtClean="0">
                    <a:solidFill>
                      <a:schemeClr val="tx1"/>
                    </a:solidFill>
                  </a:rPr>
                  <a:t>Uso de la calculadora: recuerda que cuando se resuelve una ecuación para una incógnita específica, existe un orden de operaciones que debes cumplir, de esa misma forma debes ir introduciendo las operaciones en tu calculadora (a menos que tenga editor de ecuaciones y la copies tal cual es). </a:t>
                </a:r>
              </a:p>
              <a:p>
                <a:pPr marL="0" indent="0" algn="just">
                  <a:buNone/>
                </a:pPr>
                <a:r>
                  <a:rPr lang="es-MX" sz="2400" b="1" dirty="0" smtClean="0">
                    <a:solidFill>
                      <a:schemeClr val="tx1"/>
                    </a:solidFill>
                  </a:rPr>
                  <a:t>Ejemplo: </a:t>
                </a:r>
                <a:r>
                  <a:rPr lang="es-MX" sz="2400" dirty="0" smtClean="0">
                    <a:solidFill>
                      <a:schemeClr val="tx1"/>
                    </a:solidFill>
                  </a:rPr>
                  <a:t>Determina el valor de </a:t>
                </a:r>
                <a:r>
                  <a:rPr lang="es-MX" sz="2400" i="1" dirty="0" smtClean="0">
                    <a:solidFill>
                      <a:schemeClr val="tx1"/>
                    </a:solidFill>
                  </a:rPr>
                  <a:t>x</a:t>
                </a:r>
                <a:r>
                  <a:rPr lang="es-MX" sz="2400" dirty="0" smtClean="0">
                    <a:solidFill>
                      <a:schemeClr val="tx1"/>
                    </a:solidFill>
                  </a:rPr>
                  <a:t> cuando a = 2, b = -3, c = -2</a:t>
                </a:r>
              </a:p>
              <a:p>
                <a:pPr marL="0" indent="0" algn="just">
                  <a:buNone/>
                </a:pPr>
                <a14:m>
                  <m:oMathPara xmlns:m="http://schemas.openxmlformats.org/officeDocument/2006/math">
                    <m:oMathParaPr>
                      <m:jc m:val="centerGroup"/>
                    </m:oMathParaPr>
                    <m:oMath xmlns:m="http://schemas.openxmlformats.org/officeDocument/2006/math">
                      <m:r>
                        <a:rPr lang="es-MX" sz="2400" b="0" i="1" smtClean="0">
                          <a:solidFill>
                            <a:schemeClr val="tx1"/>
                          </a:solidFill>
                          <a:latin typeface="Cambria Math"/>
                        </a:rPr>
                        <m:t>𝑥</m:t>
                      </m:r>
                      <m:r>
                        <a:rPr lang="es-MX" sz="2400" b="0" i="1" smtClean="0">
                          <a:solidFill>
                            <a:schemeClr val="tx1"/>
                          </a:solidFill>
                          <a:latin typeface="Cambria Math"/>
                        </a:rPr>
                        <m:t>=</m:t>
                      </m:r>
                      <m:f>
                        <m:fPr>
                          <m:ctrlPr>
                            <a:rPr lang="es-MX" sz="2400" b="0" i="1" smtClean="0">
                              <a:solidFill>
                                <a:schemeClr val="tx1"/>
                              </a:solidFill>
                              <a:latin typeface="Cambria Math"/>
                            </a:rPr>
                          </m:ctrlPr>
                        </m:fPr>
                        <m:num>
                          <m:r>
                            <a:rPr lang="es-MX" sz="2400" b="0" i="1" smtClean="0">
                              <a:solidFill>
                                <a:schemeClr val="tx1"/>
                              </a:solidFill>
                              <a:latin typeface="Cambria Math"/>
                            </a:rPr>
                            <m:t>𝑎</m:t>
                          </m:r>
                        </m:num>
                        <m:den>
                          <m:r>
                            <a:rPr lang="es-MX" sz="2400" b="0" i="1" smtClean="0">
                              <a:solidFill>
                                <a:schemeClr val="tx1"/>
                              </a:solidFill>
                              <a:latin typeface="Cambria Math"/>
                            </a:rPr>
                            <m:t>𝑏𝑐</m:t>
                          </m:r>
                        </m:den>
                      </m:f>
                      <m:r>
                        <a:rPr lang="es-MX" sz="2400" b="0" i="1" smtClean="0">
                          <a:solidFill>
                            <a:schemeClr val="tx1"/>
                          </a:solidFill>
                          <a:latin typeface="Cambria Math"/>
                        </a:rPr>
                        <m:t>(</m:t>
                      </m:r>
                      <m:r>
                        <a:rPr lang="es-MX" sz="2400" b="0" i="1" smtClean="0">
                          <a:solidFill>
                            <a:schemeClr val="tx1"/>
                          </a:solidFill>
                          <a:latin typeface="Cambria Math"/>
                        </a:rPr>
                        <m:t>𝑎</m:t>
                      </m:r>
                      <m:r>
                        <a:rPr lang="es-MX" sz="2400" b="0" i="1" smtClean="0">
                          <a:solidFill>
                            <a:schemeClr val="tx1"/>
                          </a:solidFill>
                          <a:latin typeface="Cambria Math"/>
                        </a:rPr>
                        <m:t>−</m:t>
                      </m:r>
                      <m:r>
                        <a:rPr lang="es-MX" sz="2400" b="0" i="1" smtClean="0">
                          <a:solidFill>
                            <a:schemeClr val="tx1"/>
                          </a:solidFill>
                          <a:latin typeface="Cambria Math"/>
                        </a:rPr>
                        <m:t>𝑐</m:t>
                      </m:r>
                      <m:r>
                        <a:rPr lang="es-MX" sz="2400" b="0" i="1" smtClean="0">
                          <a:solidFill>
                            <a:schemeClr val="tx1"/>
                          </a:solidFill>
                          <a:latin typeface="Cambria Math"/>
                        </a:rPr>
                        <m:t>)</m:t>
                      </m:r>
                    </m:oMath>
                  </m:oMathPara>
                </a14:m>
                <a:endParaRPr lang="es-MX" sz="2400" dirty="0">
                  <a:solidFill>
                    <a:schemeClr val="tx1"/>
                  </a:solidFill>
                </a:endParaRPr>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111" t="-1569" r="-1111"/>
                </a:stretch>
              </a:blipFill>
            </p:spPr>
            <p:txBody>
              <a:bodyPr/>
              <a:lstStyle/>
              <a:p>
                <a:r>
                  <a:rPr lang="es-MX">
                    <a:noFill/>
                  </a:rPr>
                  <a:t> </a:t>
                </a:r>
              </a:p>
            </p:txBody>
          </p:sp>
        </mc:Fallback>
      </mc:AlternateContent>
    </p:spTree>
    <p:extLst>
      <p:ext uri="{BB962C8B-B14F-4D97-AF65-F5344CB8AC3E}">
        <p14:creationId xmlns:p14="http://schemas.microsoft.com/office/powerpoint/2010/main" val="241754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PROPIEDADES DE LOS EXPONENTES</a:t>
            </a:r>
            <a:endParaRPr lang="es-MX" dirty="0"/>
          </a:p>
        </p:txBody>
      </p:sp>
      <p:sp>
        <p:nvSpPr>
          <p:cNvPr id="3" name="2 Marcador de contenido"/>
          <p:cNvSpPr>
            <a:spLocks noGrp="1"/>
          </p:cNvSpPr>
          <p:nvPr>
            <p:ph idx="1"/>
          </p:nvPr>
        </p:nvSpPr>
        <p:spPr/>
        <p:txBody>
          <a:bodyPr/>
          <a:lstStyle/>
          <a:p>
            <a:endParaRPr lang="es-MX"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232521"/>
            <a:ext cx="2781845" cy="317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19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NOTACIÓN CIENTÍFICA</a:t>
            </a:r>
            <a:endParaRPr lang="es-MX" dirty="0"/>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p:txBody>
              <a:bodyPr>
                <a:normAutofit fontScale="77500" lnSpcReduction="20000"/>
              </a:bodyPr>
              <a:lstStyle/>
              <a:p>
                <a:pPr algn="just"/>
                <a:r>
                  <a:rPr lang="es-MX" dirty="0" smtClean="0">
                    <a:solidFill>
                      <a:schemeClr val="tx1"/>
                    </a:solidFill>
                  </a:rPr>
                  <a:t>La notación científica no es mas que expresar los </a:t>
                </a:r>
                <a:r>
                  <a:rPr lang="es-MX" b="1" dirty="0">
                    <a:solidFill>
                      <a:schemeClr val="tx1"/>
                    </a:solidFill>
                  </a:rPr>
                  <a:t>decimales en potencia de 10 </a:t>
                </a:r>
                <a:r>
                  <a:rPr lang="es-MX" dirty="0">
                    <a:solidFill>
                      <a:schemeClr val="tx1"/>
                    </a:solidFill>
                  </a:rPr>
                  <a:t>para cantidades muy grandes o muy pequeñas.</a:t>
                </a:r>
              </a:p>
              <a:p>
                <a:pPr algn="just"/>
                <a:r>
                  <a:rPr lang="es-MX" dirty="0">
                    <a:solidFill>
                      <a:schemeClr val="tx1"/>
                    </a:solidFill>
                  </a:rPr>
                  <a:t>La parte numérica de la cantidad se escribe como un numero entre 1 y 10 multiplicado por una potencia de 10.</a:t>
                </a:r>
              </a:p>
              <a:p>
                <a:pPr algn="just"/>
                <a:r>
                  <a:rPr lang="es-MX" dirty="0">
                    <a:solidFill>
                      <a:schemeClr val="tx1"/>
                    </a:solidFill>
                  </a:rPr>
                  <a:t>M 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𝑛</m:t>
                        </m:r>
                      </m:sup>
                    </m:sSup>
                  </m:oMath>
                </a14:m>
                <a:r>
                  <a:rPr lang="es-MX" dirty="0">
                    <a:solidFill>
                      <a:schemeClr val="tx1"/>
                    </a:solidFill>
                  </a:rPr>
                  <a:t> donde 1≤ M &lt; 10 y n es un entero.</a:t>
                </a:r>
              </a:p>
              <a:p>
                <a:pPr algn="just"/>
                <a:r>
                  <a:rPr lang="es-MX" dirty="0">
                    <a:solidFill>
                      <a:schemeClr val="tx1"/>
                    </a:solidFill>
                  </a:rPr>
                  <a:t>Para usar la notación científica al escribir los números, mueves el punto decimal hasta que a la izquierda de el solo quede un dígito diferente de cero.</a:t>
                </a:r>
              </a:p>
              <a:p>
                <a:endParaRPr lang="es-MX"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037" t="-3529" r="-1185" b="-3529"/>
                </a:stretch>
              </a:blipFill>
            </p:spPr>
            <p:txBody>
              <a:bodyPr/>
              <a:lstStyle/>
              <a:p>
                <a:r>
                  <a:rPr lang="es-MX">
                    <a:noFill/>
                  </a:rPr>
                  <a:t> </a:t>
                </a:r>
              </a:p>
            </p:txBody>
          </p:sp>
        </mc:Fallback>
      </mc:AlternateContent>
    </p:spTree>
    <p:extLst>
      <p:ext uri="{BB962C8B-B14F-4D97-AF65-F5344CB8AC3E}">
        <p14:creationId xmlns:p14="http://schemas.microsoft.com/office/powerpoint/2010/main" val="1726178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NOTACIÓN CIENTÍFICA</a:t>
            </a:r>
            <a:endParaRPr lang="es-MX" dirty="0"/>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457200" y="1200151"/>
                <a:ext cx="8229600" cy="3387823"/>
              </a:xfrm>
            </p:spPr>
            <p:txBody>
              <a:bodyPr>
                <a:normAutofit fontScale="47500" lnSpcReduction="20000"/>
              </a:bodyPr>
              <a:lstStyle/>
              <a:p>
                <a:pPr marL="68580" indent="0" algn="just">
                  <a:buNone/>
                </a:pPr>
                <a:r>
                  <a:rPr lang="es-MX" dirty="0">
                    <a:solidFill>
                      <a:srgbClr val="FF0000"/>
                    </a:solidFill>
                  </a:rPr>
                  <a:t>DISTANCIA DEL SOL A LA TIERRA: 149 600 000 000 METROS</a:t>
                </a:r>
              </a:p>
              <a:p>
                <a:pPr marL="68580" indent="0" algn="just">
                  <a:buNone/>
                </a:pPr>
                <a:endParaRPr lang="es-MX" dirty="0">
                  <a:solidFill>
                    <a:srgbClr val="FF0000"/>
                  </a:solidFill>
                </a:endParaRPr>
              </a:p>
              <a:p>
                <a:pPr marL="68580" indent="0" algn="just">
                  <a:buNone/>
                </a:pPr>
                <a:r>
                  <a:rPr lang="es-MX" dirty="0">
                    <a:solidFill>
                      <a:srgbClr val="FF0000"/>
                    </a:solidFill>
                  </a:rPr>
                  <a:t>DISTANCIA DEL SOL A LA TIERRA: 1.49 x </a:t>
                </a:r>
                <a14:m>
                  <m:oMath xmlns:m="http://schemas.openxmlformats.org/officeDocument/2006/math">
                    <m:sSup>
                      <m:sSupPr>
                        <m:ctrlPr>
                          <a:rPr lang="es-MX" i="1">
                            <a:solidFill>
                              <a:srgbClr val="FF0000"/>
                            </a:solidFill>
                            <a:latin typeface="Cambria Math"/>
                          </a:rPr>
                        </m:ctrlPr>
                      </m:sSupPr>
                      <m:e>
                        <m:r>
                          <a:rPr lang="es-MX" i="1">
                            <a:solidFill>
                              <a:srgbClr val="FF0000"/>
                            </a:solidFill>
                            <a:latin typeface="Cambria Math"/>
                          </a:rPr>
                          <m:t>10</m:t>
                        </m:r>
                      </m:e>
                      <m:sup>
                        <m:r>
                          <a:rPr lang="es-MX" i="1">
                            <a:solidFill>
                              <a:srgbClr val="FF0000"/>
                            </a:solidFill>
                            <a:latin typeface="Cambria Math"/>
                          </a:rPr>
                          <m:t>11</m:t>
                        </m:r>
                      </m:sup>
                    </m:sSup>
                    <m:r>
                      <a:rPr lang="es-MX" i="1">
                        <a:solidFill>
                          <a:srgbClr val="FF0000"/>
                        </a:solidFill>
                        <a:latin typeface="Cambria Math"/>
                      </a:rPr>
                      <m:t> </m:t>
                    </m:r>
                  </m:oMath>
                </a14:m>
                <a:r>
                  <a:rPr lang="es-MX" dirty="0">
                    <a:solidFill>
                      <a:srgbClr val="FF0000"/>
                    </a:solidFill>
                  </a:rPr>
                  <a:t>METROS</a:t>
                </a:r>
              </a:p>
              <a:p>
                <a:pPr marL="68580" indent="0" algn="just">
                  <a:buNone/>
                </a:pPr>
                <a:endParaRPr lang="es-MX" dirty="0">
                  <a:solidFill>
                    <a:srgbClr val="FF0000"/>
                  </a:solidFill>
                </a:endParaRPr>
              </a:p>
              <a:p>
                <a:pPr marL="68580" indent="0" algn="just">
                  <a:buNone/>
                </a:pPr>
                <a:r>
                  <a:rPr lang="es-MX" dirty="0">
                    <a:solidFill>
                      <a:srgbClr val="FF0000"/>
                    </a:solidFill>
                  </a:rPr>
                  <a:t>OJO: El número de decimales que mueves hacia la izquierda se expresa como un exponente</a:t>
                </a:r>
                <a:r>
                  <a:rPr lang="es-MX" b="1" dirty="0">
                    <a:solidFill>
                      <a:srgbClr val="FF0000"/>
                    </a:solidFill>
                  </a:rPr>
                  <a:t> positivo </a:t>
                </a:r>
                <a:r>
                  <a:rPr lang="es-MX" dirty="0">
                    <a:solidFill>
                      <a:srgbClr val="FF0000"/>
                    </a:solidFill>
                  </a:rPr>
                  <a:t>y me refleja que es una cantidad </a:t>
                </a:r>
                <a:r>
                  <a:rPr lang="es-MX" b="1" dirty="0">
                    <a:solidFill>
                      <a:srgbClr val="FF0000"/>
                    </a:solidFill>
                  </a:rPr>
                  <a:t>muy grande.</a:t>
                </a:r>
              </a:p>
              <a:p>
                <a:pPr marL="68580" indent="0" algn="just">
                  <a:buNone/>
                </a:pPr>
                <a:endParaRPr lang="es-MX" b="1" dirty="0"/>
              </a:p>
              <a:p>
                <a:pPr marL="68580" indent="0" algn="just">
                  <a:buNone/>
                </a:pPr>
                <a:r>
                  <a:rPr lang="es-MX" dirty="0">
                    <a:solidFill>
                      <a:srgbClr val="0070C0"/>
                    </a:solidFill>
                  </a:rPr>
                  <a:t>MASA DE UN ELECTRON:</a:t>
                </a:r>
              </a:p>
              <a:p>
                <a:pPr marL="68580" indent="0" algn="ctr">
                  <a:buNone/>
                </a:pPr>
                <a:r>
                  <a:rPr lang="es-MX" dirty="0">
                    <a:solidFill>
                      <a:srgbClr val="0070C0"/>
                    </a:solidFill>
                  </a:rPr>
                  <a:t> 0.000 000 000 000 000 000 000 000 000 000 911 KILOS</a:t>
                </a:r>
              </a:p>
              <a:p>
                <a:pPr marL="68580" indent="0" algn="just">
                  <a:buNone/>
                </a:pPr>
                <a:endParaRPr lang="es-MX" dirty="0">
                  <a:solidFill>
                    <a:srgbClr val="0070C0"/>
                  </a:solidFill>
                </a:endParaRPr>
              </a:p>
              <a:p>
                <a:pPr marL="68580" indent="0" algn="just">
                  <a:buNone/>
                </a:pPr>
                <a:r>
                  <a:rPr lang="es-MX" dirty="0">
                    <a:solidFill>
                      <a:srgbClr val="0070C0"/>
                    </a:solidFill>
                  </a:rPr>
                  <a:t>MASA DE UN ELECTRÓN: 9.11 </a:t>
                </a:r>
                <a:r>
                  <a:rPr lang="es-MX" dirty="0">
                    <a:solidFill>
                      <a:srgbClr val="0070C0"/>
                    </a:solidFill>
                  </a:rPr>
                  <a:t>x </a:t>
                </a:r>
                <a14:m>
                  <m:oMath xmlns:m="http://schemas.openxmlformats.org/officeDocument/2006/math">
                    <m:sSup>
                      <m:sSupPr>
                        <m:ctrlPr>
                          <a:rPr lang="es-MX" i="1">
                            <a:solidFill>
                              <a:srgbClr val="0070C0"/>
                            </a:solidFill>
                            <a:latin typeface="Cambria Math"/>
                          </a:rPr>
                        </m:ctrlPr>
                      </m:sSupPr>
                      <m:e>
                        <m:r>
                          <a:rPr lang="es-MX" i="1">
                            <a:solidFill>
                              <a:srgbClr val="0070C0"/>
                            </a:solidFill>
                            <a:latin typeface="Cambria Math"/>
                          </a:rPr>
                          <m:t>10</m:t>
                        </m:r>
                      </m:e>
                      <m:sup>
                        <m:r>
                          <a:rPr lang="es-MX" i="1">
                            <a:solidFill>
                              <a:srgbClr val="0070C0"/>
                            </a:solidFill>
                            <a:latin typeface="Cambria Math"/>
                          </a:rPr>
                          <m:t>−31</m:t>
                        </m:r>
                      </m:sup>
                    </m:sSup>
                  </m:oMath>
                </a14:m>
                <a:r>
                  <a:rPr lang="es-MX" dirty="0">
                    <a:solidFill>
                      <a:srgbClr val="0070C0"/>
                    </a:solidFill>
                  </a:rPr>
                  <a:t> KILOS</a:t>
                </a:r>
                <a:endParaRPr lang="es-MX" dirty="0">
                  <a:solidFill>
                    <a:srgbClr val="0070C0"/>
                  </a:solidFill>
                </a:endParaRPr>
              </a:p>
              <a:p>
                <a:pPr marL="68580" indent="0" algn="just">
                  <a:buNone/>
                </a:pPr>
                <a:endParaRPr lang="es-MX" dirty="0">
                  <a:solidFill>
                    <a:srgbClr val="0070C0"/>
                  </a:solidFill>
                </a:endParaRPr>
              </a:p>
              <a:p>
                <a:pPr marL="68580" indent="0" algn="just">
                  <a:buNone/>
                </a:pPr>
                <a:r>
                  <a:rPr lang="es-MX" dirty="0">
                    <a:solidFill>
                      <a:srgbClr val="0070C0"/>
                    </a:solidFill>
                  </a:rPr>
                  <a:t>OJO: El número de decimales que mueves hacia la </a:t>
                </a:r>
                <a:r>
                  <a:rPr lang="es-MX" dirty="0">
                    <a:solidFill>
                      <a:srgbClr val="0070C0"/>
                    </a:solidFill>
                  </a:rPr>
                  <a:t>derecha </a:t>
                </a:r>
                <a:r>
                  <a:rPr lang="es-MX" dirty="0">
                    <a:solidFill>
                      <a:srgbClr val="0070C0"/>
                    </a:solidFill>
                  </a:rPr>
                  <a:t>se expresa como un exponente</a:t>
                </a:r>
                <a:r>
                  <a:rPr lang="es-MX" b="1" dirty="0">
                    <a:solidFill>
                      <a:srgbClr val="0070C0"/>
                    </a:solidFill>
                  </a:rPr>
                  <a:t> </a:t>
                </a:r>
                <a:r>
                  <a:rPr lang="es-MX" b="1" dirty="0">
                    <a:solidFill>
                      <a:srgbClr val="0070C0"/>
                    </a:solidFill>
                  </a:rPr>
                  <a:t>negativo </a:t>
                </a:r>
                <a:r>
                  <a:rPr lang="es-MX" dirty="0">
                    <a:solidFill>
                      <a:srgbClr val="0070C0"/>
                    </a:solidFill>
                  </a:rPr>
                  <a:t>y me refleja que es una cantidad </a:t>
                </a:r>
                <a:r>
                  <a:rPr lang="es-MX" b="1" dirty="0">
                    <a:solidFill>
                      <a:srgbClr val="0070C0"/>
                    </a:solidFill>
                  </a:rPr>
                  <a:t>muy </a:t>
                </a:r>
                <a:r>
                  <a:rPr lang="es-MX" b="1" dirty="0">
                    <a:solidFill>
                      <a:srgbClr val="0070C0"/>
                    </a:solidFill>
                  </a:rPr>
                  <a:t>pequeña.</a:t>
                </a:r>
                <a:endParaRPr lang="es-MX" b="1" dirty="0">
                  <a:solidFill>
                    <a:srgbClr val="0070C0"/>
                  </a:solidFill>
                </a:endParaRPr>
              </a:p>
              <a:p>
                <a:pPr marL="0" indent="0">
                  <a:buNone/>
                </a:pPr>
                <a:endParaRPr lang="es-MX"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457200" y="1200151"/>
                <a:ext cx="8229600" cy="3387823"/>
              </a:xfrm>
              <a:blipFill rotWithShape="1">
                <a:blip r:embed="rId2"/>
                <a:stretch>
                  <a:fillRect t="-1439" r="-296"/>
                </a:stretch>
              </a:blipFill>
            </p:spPr>
            <p:txBody>
              <a:bodyPr/>
              <a:lstStyle/>
              <a:p>
                <a:r>
                  <a:rPr lang="es-MX">
                    <a:noFill/>
                  </a:rPr>
                  <a:t> </a:t>
                </a:r>
              </a:p>
            </p:txBody>
          </p:sp>
        </mc:Fallback>
      </mc:AlternateContent>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044576"/>
            <a:ext cx="18161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543033"/>
            <a:ext cx="1449371" cy="126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32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OPERACIONES CON NOTACIÓN CIENTÍFICA EN LA CALCULADORA</a:t>
            </a:r>
            <a:endParaRPr lang="es-MX" dirty="0"/>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p:txBody>
              <a:bodyPr>
                <a:normAutofit fontScale="70000" lnSpcReduction="20000"/>
              </a:bodyPr>
              <a:lstStyle/>
              <a:p>
                <a:pPr algn="just"/>
                <a:r>
                  <a:rPr lang="es-MX" dirty="0" smtClean="0">
                    <a:solidFill>
                      <a:schemeClr val="tx1"/>
                    </a:solidFill>
                  </a:rPr>
                  <a:t>Muchas calculadoras presenta la notación científica como a E n. Otras simplemente tienen una tecla de exponente (</a:t>
                </a:r>
                <a:r>
                  <a:rPr lang="es-MX" dirty="0" err="1">
                    <a:solidFill>
                      <a:schemeClr val="tx1"/>
                    </a:solidFill>
                  </a:rPr>
                  <a:t>Exp</a:t>
                </a:r>
                <a:r>
                  <a:rPr lang="es-MX" dirty="0">
                    <a:solidFill>
                      <a:schemeClr val="tx1"/>
                    </a:solidFill>
                  </a:rPr>
                  <a:t>) y en su pantalla muestra la notación científica tal como es.</a:t>
                </a:r>
              </a:p>
              <a:p>
                <a:pPr algn="just"/>
                <a:endParaRPr lang="es-MX" dirty="0">
                  <a:solidFill>
                    <a:schemeClr val="tx1"/>
                  </a:solidFill>
                </a:endParaRPr>
              </a:p>
              <a:p>
                <a:pPr marL="114300" indent="0" algn="just">
                  <a:buNone/>
                </a:pPr>
                <a:r>
                  <a:rPr lang="es-MX" dirty="0">
                    <a:solidFill>
                      <a:schemeClr val="tx1"/>
                    </a:solidFill>
                  </a:rPr>
                  <a:t>Ejemplo: 9.89 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11</m:t>
                        </m:r>
                      </m:sup>
                    </m:sSup>
                  </m:oMath>
                </a14:m>
                <a:r>
                  <a:rPr lang="es-MX" dirty="0">
                    <a:solidFill>
                      <a:schemeClr val="tx1"/>
                    </a:solidFill>
                  </a:rPr>
                  <a:t> </a:t>
                </a:r>
                <a:r>
                  <a:rPr lang="es-MX" dirty="0">
                    <a:solidFill>
                      <a:schemeClr val="tx1"/>
                    </a:solidFill>
                  </a:rPr>
                  <a:t>  muestra 9.89 E11</a:t>
                </a:r>
              </a:p>
              <a:p>
                <a:pPr marL="114300" indent="0" algn="just">
                  <a:buNone/>
                </a:pPr>
                <a:r>
                  <a:rPr lang="es-MX" dirty="0">
                    <a:solidFill>
                      <a:schemeClr val="tx1"/>
                    </a:solidFill>
                  </a:rPr>
                  <a:t> </a:t>
                </a:r>
                <a:r>
                  <a:rPr lang="es-MX" dirty="0">
                    <a:solidFill>
                      <a:schemeClr val="tx1"/>
                    </a:solidFill>
                  </a:rPr>
                  <a:t>               1.12 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−6</m:t>
                        </m:r>
                      </m:sup>
                    </m:sSup>
                  </m:oMath>
                </a14:m>
                <a:r>
                  <a:rPr lang="es-MX" dirty="0">
                    <a:solidFill>
                      <a:schemeClr val="tx1"/>
                    </a:solidFill>
                  </a:rPr>
                  <a:t> </a:t>
                </a:r>
                <a:r>
                  <a:rPr lang="es-MX" dirty="0">
                    <a:solidFill>
                      <a:schemeClr val="tx1"/>
                    </a:solidFill>
                  </a:rPr>
                  <a:t> muestra 1.12 E-6</a:t>
                </a:r>
              </a:p>
              <a:p>
                <a:pPr marL="114300" indent="0" algn="just">
                  <a:buNone/>
                </a:pPr>
                <a:endParaRPr lang="es-MX" dirty="0">
                  <a:solidFill>
                    <a:schemeClr val="tx1"/>
                  </a:solidFill>
                </a:endParaRPr>
              </a:p>
              <a:p>
                <a:pPr marL="114300" indent="0" algn="just">
                  <a:buNone/>
                </a:pPr>
                <a:r>
                  <a:rPr lang="es-MX" b="1" dirty="0">
                    <a:solidFill>
                      <a:schemeClr val="tx1"/>
                    </a:solidFill>
                  </a:rPr>
                  <a:t>SIEMPRE DEBES REPORTAR TUS RESULTADOS DE CALCULOS COMO NOTACIÓN CIENTÍFICA NORMAL</a:t>
                </a:r>
                <a:endParaRPr lang="es-MX" dirty="0">
                  <a:solidFill>
                    <a:schemeClr val="tx1"/>
                  </a:solidFill>
                </a:endParaRPr>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815" t="-3137" r="-963"/>
                </a:stretch>
              </a:blipFill>
            </p:spPr>
            <p:txBody>
              <a:bodyPr/>
              <a:lstStyle/>
              <a:p>
                <a:r>
                  <a:rPr lang="es-MX">
                    <a:noFill/>
                  </a:rPr>
                  <a:t> </a:t>
                </a:r>
              </a:p>
            </p:txBody>
          </p:sp>
        </mc:Fallback>
      </mc:AlternateContent>
    </p:spTree>
    <p:extLst>
      <p:ext uri="{BB962C8B-B14F-4D97-AF65-F5344CB8AC3E}">
        <p14:creationId xmlns:p14="http://schemas.microsoft.com/office/powerpoint/2010/main" val="277474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OPERACIONES CON NOTACIÓN CIENTÍFICA EN LA CALCULADORA</a:t>
            </a:r>
            <a:endParaRPr lang="es-MX" dirty="0"/>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p:txBody>
              <a:bodyPr>
                <a:normAutofit fontScale="47500" lnSpcReduction="20000"/>
              </a:bodyPr>
              <a:lstStyle/>
              <a:p>
                <a:pPr marL="114300" indent="0" algn="just">
                  <a:buNone/>
                </a:pPr>
                <a:r>
                  <a:rPr lang="es-MX" b="1" dirty="0" smtClean="0">
                    <a:solidFill>
                      <a:schemeClr val="tx1"/>
                    </a:solidFill>
                  </a:rPr>
                  <a:t>.- </a:t>
                </a:r>
                <a:r>
                  <a:rPr lang="es-MX" dirty="0">
                    <a:solidFill>
                      <a:schemeClr val="tx1"/>
                    </a:solidFill>
                  </a:rPr>
                  <a:t>1.66 </a:t>
                </a:r>
                <a:r>
                  <a:rPr lang="es-MX" dirty="0">
                    <a:solidFill>
                      <a:schemeClr val="tx1"/>
                    </a:solidFill>
                  </a:rPr>
                  <a:t>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−19</m:t>
                        </m:r>
                      </m:sup>
                    </m:sSup>
                  </m:oMath>
                </a14:m>
                <a:r>
                  <a:rPr lang="es-MX" dirty="0">
                    <a:solidFill>
                      <a:schemeClr val="tx1"/>
                    </a:solidFill>
                  </a:rPr>
                  <a:t> </a:t>
                </a:r>
                <a:r>
                  <a:rPr lang="es-MX" dirty="0" smtClean="0">
                    <a:solidFill>
                      <a:schemeClr val="tx1"/>
                    </a:solidFill>
                  </a:rPr>
                  <a:t>+ </a:t>
                </a:r>
                <a:r>
                  <a:rPr lang="es-MX" dirty="0">
                    <a:solidFill>
                      <a:schemeClr val="tx1"/>
                    </a:solidFill>
                  </a:rPr>
                  <a:t>2.50 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−19</m:t>
                        </m:r>
                      </m:sup>
                    </m:sSup>
                  </m:oMath>
                </a14:m>
                <a:endParaRPr lang="es-MX" dirty="0">
                  <a:solidFill>
                    <a:schemeClr val="tx1"/>
                  </a:solidFill>
                </a:endParaRPr>
              </a:p>
              <a:p>
                <a:pPr marL="114300" indent="0" algn="just">
                  <a:buNone/>
                </a:pPr>
                <a:endParaRPr lang="es-MX" dirty="0">
                  <a:solidFill>
                    <a:schemeClr val="tx1"/>
                  </a:solidFill>
                </a:endParaRPr>
              </a:p>
              <a:p>
                <a:pPr marL="114300" indent="0" algn="just">
                  <a:buNone/>
                </a:pPr>
                <a:r>
                  <a:rPr lang="es-MX" dirty="0">
                    <a:solidFill>
                      <a:schemeClr val="tx1"/>
                    </a:solidFill>
                  </a:rPr>
                  <a:t>2.- 6 </a:t>
                </a:r>
                <a:r>
                  <a:rPr lang="es-MX" dirty="0">
                    <a:solidFill>
                      <a:schemeClr val="tx1"/>
                    </a:solidFill>
                  </a:rPr>
                  <a:t>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m:t>
                        </m:r>
                        <m:r>
                          <a:rPr lang="es-MX" i="1">
                            <a:solidFill>
                              <a:schemeClr val="tx1"/>
                            </a:solidFill>
                            <a:latin typeface="Cambria Math"/>
                          </a:rPr>
                          <m:t>10</m:t>
                        </m:r>
                      </m:sup>
                    </m:sSup>
                  </m:oMath>
                </a14:m>
                <a:r>
                  <a:rPr lang="es-MX" dirty="0">
                    <a:solidFill>
                      <a:schemeClr val="tx1"/>
                    </a:solidFill>
                  </a:rPr>
                  <a:t> </a:t>
                </a:r>
                <a:r>
                  <a:rPr lang="es-MX" dirty="0" smtClean="0">
                    <a:solidFill>
                      <a:schemeClr val="tx1"/>
                    </a:solidFill>
                  </a:rPr>
                  <a:t> </a:t>
                </a:r>
                <a:r>
                  <a:rPr lang="es-MX" dirty="0">
                    <a:solidFill>
                      <a:schemeClr val="tx1"/>
                    </a:solidFill>
                  </a:rPr>
                  <a:t>– 1.3 </a:t>
                </a:r>
                <a:r>
                  <a:rPr lang="es-MX" dirty="0">
                    <a:solidFill>
                      <a:schemeClr val="tx1"/>
                    </a:solidFill>
                  </a:rPr>
                  <a:t>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m:t>
                        </m:r>
                        <m:r>
                          <a:rPr lang="es-MX" i="1">
                            <a:solidFill>
                              <a:schemeClr val="tx1"/>
                            </a:solidFill>
                            <a:latin typeface="Cambria Math"/>
                          </a:rPr>
                          <m:t>12</m:t>
                        </m:r>
                      </m:sup>
                    </m:sSup>
                  </m:oMath>
                </a14:m>
                <a:endParaRPr lang="es-MX" dirty="0">
                  <a:solidFill>
                    <a:schemeClr val="tx1"/>
                  </a:solidFill>
                </a:endParaRPr>
              </a:p>
              <a:p>
                <a:pPr marL="114300" indent="0" algn="just">
                  <a:buNone/>
                </a:pPr>
                <a:endParaRPr lang="es-MX" dirty="0">
                  <a:solidFill>
                    <a:schemeClr val="tx1"/>
                  </a:solidFill>
                </a:endParaRPr>
              </a:p>
              <a:p>
                <a:pPr marL="114300" indent="0" algn="just">
                  <a:buNone/>
                </a:pPr>
                <a:r>
                  <a:rPr lang="es-MX" dirty="0">
                    <a:solidFill>
                      <a:schemeClr val="tx1"/>
                    </a:solidFill>
                  </a:rPr>
                  <a:t>3.- 7.33 </a:t>
                </a:r>
                <a:r>
                  <a:rPr lang="es-MX" dirty="0">
                    <a:solidFill>
                      <a:schemeClr val="tx1"/>
                    </a:solidFill>
                  </a:rPr>
                  <a:t>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2</m:t>
                        </m:r>
                      </m:sup>
                    </m:sSup>
                  </m:oMath>
                </a14:m>
                <a:r>
                  <a:rPr lang="es-MX" dirty="0">
                    <a:solidFill>
                      <a:schemeClr val="tx1"/>
                    </a:solidFill>
                  </a:rPr>
                  <a:t> </a:t>
                </a:r>
                <a:r>
                  <a:rPr lang="es-MX" dirty="0" smtClean="0">
                    <a:solidFill>
                      <a:schemeClr val="tx1"/>
                    </a:solidFill>
                  </a:rPr>
                  <a:t> </a:t>
                </a:r>
                <a:r>
                  <a:rPr lang="es-MX" dirty="0">
                    <a:solidFill>
                      <a:schemeClr val="tx1"/>
                    </a:solidFill>
                  </a:rPr>
                  <a:t>X 14.20 </a:t>
                </a:r>
                <a:r>
                  <a:rPr lang="es-MX" dirty="0">
                    <a:solidFill>
                      <a:schemeClr val="tx1"/>
                    </a:solidFill>
                  </a:rPr>
                  <a:t>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3</m:t>
                        </m:r>
                      </m:sup>
                    </m:sSup>
                  </m:oMath>
                </a14:m>
                <a:r>
                  <a:rPr lang="es-MX" dirty="0">
                    <a:solidFill>
                      <a:schemeClr val="tx1"/>
                    </a:solidFill>
                  </a:rPr>
                  <a:t> </a:t>
                </a:r>
                <a:r>
                  <a:rPr lang="es-MX" dirty="0" smtClean="0">
                    <a:solidFill>
                      <a:schemeClr val="tx1"/>
                    </a:solidFill>
                  </a:rPr>
                  <a:t> </a:t>
                </a:r>
                <a:endParaRPr lang="es-MX" dirty="0">
                  <a:solidFill>
                    <a:schemeClr val="tx1"/>
                  </a:solidFill>
                </a:endParaRPr>
              </a:p>
              <a:p>
                <a:pPr marL="114300" indent="0" algn="just">
                  <a:buNone/>
                </a:pPr>
                <a:endParaRPr lang="es-MX" dirty="0">
                  <a:solidFill>
                    <a:schemeClr val="tx1"/>
                  </a:solidFill>
                </a:endParaRPr>
              </a:p>
              <a:p>
                <a:pPr marL="114300" indent="0" algn="just">
                  <a:buNone/>
                </a:pPr>
                <a:r>
                  <a:rPr lang="es-MX" dirty="0">
                    <a:solidFill>
                      <a:schemeClr val="tx1"/>
                    </a:solidFill>
                  </a:rPr>
                  <a:t>4.- </a:t>
                </a:r>
                <a14:m>
                  <m:oMath xmlns:m="http://schemas.openxmlformats.org/officeDocument/2006/math">
                    <m:f>
                      <m:fPr>
                        <m:ctrlPr>
                          <a:rPr lang="es-MX" i="1">
                            <a:solidFill>
                              <a:schemeClr val="tx1"/>
                            </a:solidFill>
                            <a:latin typeface="Cambria Math"/>
                          </a:rPr>
                        </m:ctrlPr>
                      </m:fPr>
                      <m:num>
                        <m:r>
                          <m:rPr>
                            <m:nor/>
                          </m:rPr>
                          <a:rPr lang="es-MX">
                            <a:solidFill>
                              <a:schemeClr val="tx1"/>
                            </a:solidFill>
                            <a:latin typeface="Cambria Math"/>
                          </a:rPr>
                          <m:t>12.30</m:t>
                        </m:r>
                        <m:r>
                          <m:rPr>
                            <m:nor/>
                          </m:rPr>
                          <a:rPr lang="es-MX" dirty="0">
                            <a:solidFill>
                              <a:schemeClr val="tx1"/>
                            </a:solidFill>
                          </a:rPr>
                          <m:t> </m:t>
                        </m:r>
                        <m:r>
                          <m:rPr>
                            <m:nor/>
                          </m:rPr>
                          <a:rPr lang="es-MX" dirty="0">
                            <a:solidFill>
                              <a:schemeClr val="tx1"/>
                            </a:solidFill>
                          </a:rPr>
                          <m:t>x</m:t>
                        </m:r>
                        <m:r>
                          <m:rPr>
                            <m:nor/>
                          </m:rPr>
                          <a:rPr lang="es-MX" dirty="0">
                            <a:solidFill>
                              <a:schemeClr val="tx1"/>
                            </a:solidFill>
                          </a:rPr>
                          <m:t> </m:t>
                        </m:r>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4</m:t>
                            </m:r>
                          </m:sup>
                        </m:sSup>
                        <m:r>
                          <a:rPr lang="es-MX" i="1">
                            <a:solidFill>
                              <a:schemeClr val="tx1"/>
                            </a:solidFill>
                            <a:latin typeface="Cambria Math"/>
                          </a:rPr>
                          <m:t> </m:t>
                        </m:r>
                      </m:num>
                      <m:den>
                        <m:r>
                          <m:rPr>
                            <m:nor/>
                          </m:rPr>
                          <a:rPr lang="es-MX" dirty="0">
                            <a:solidFill>
                              <a:schemeClr val="tx1"/>
                            </a:solidFill>
                          </a:rPr>
                          <m:t> </m:t>
                        </m:r>
                        <m:r>
                          <m:rPr>
                            <m:nor/>
                          </m:rPr>
                          <a:rPr lang="es-MX" dirty="0">
                            <a:solidFill>
                              <a:schemeClr val="tx1"/>
                            </a:solidFill>
                          </a:rPr>
                          <m:t>5.30 </m:t>
                        </m:r>
                        <m:r>
                          <m:rPr>
                            <m:nor/>
                          </m:rPr>
                          <a:rPr lang="es-MX" dirty="0">
                            <a:solidFill>
                              <a:schemeClr val="tx1"/>
                            </a:solidFill>
                          </a:rPr>
                          <m:t>x</m:t>
                        </m:r>
                        <m:r>
                          <m:rPr>
                            <m:nor/>
                          </m:rPr>
                          <a:rPr lang="es-MX" dirty="0">
                            <a:solidFill>
                              <a:schemeClr val="tx1"/>
                            </a:solidFill>
                          </a:rPr>
                          <m:t> </m:t>
                        </m:r>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2</m:t>
                            </m:r>
                          </m:sup>
                        </m:sSup>
                      </m:den>
                    </m:f>
                  </m:oMath>
                </a14:m>
                <a:endParaRPr lang="es-MX" dirty="0">
                  <a:solidFill>
                    <a:schemeClr val="tx1"/>
                  </a:solidFill>
                </a:endParaRPr>
              </a:p>
              <a:p>
                <a:pPr marL="114300" indent="0" algn="just">
                  <a:buNone/>
                </a:pPr>
                <a:endParaRPr lang="es-MX" dirty="0">
                  <a:solidFill>
                    <a:schemeClr val="tx1"/>
                  </a:solidFill>
                </a:endParaRPr>
              </a:p>
              <a:p>
                <a:pPr marL="114300" indent="0" algn="just">
                  <a:buNone/>
                </a:pPr>
                <a:r>
                  <a:rPr lang="es-MX" dirty="0">
                    <a:solidFill>
                      <a:schemeClr val="tx1"/>
                    </a:solidFill>
                  </a:rPr>
                  <a:t>5</a:t>
                </a:r>
                <a:r>
                  <a:rPr lang="es-MX" dirty="0">
                    <a:solidFill>
                      <a:schemeClr val="tx1"/>
                    </a:solidFill>
                  </a:rPr>
                  <a:t>.- 5.50 </a:t>
                </a:r>
                <a:r>
                  <a:rPr lang="es-MX" dirty="0">
                    <a:solidFill>
                      <a:schemeClr val="tx1"/>
                    </a:solidFill>
                  </a:rPr>
                  <a:t>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−7</m:t>
                        </m:r>
                      </m:sup>
                    </m:sSup>
                  </m:oMath>
                </a14:m>
                <a:r>
                  <a:rPr lang="es-MX" dirty="0">
                    <a:solidFill>
                      <a:schemeClr val="tx1"/>
                    </a:solidFill>
                  </a:rPr>
                  <a:t> </a:t>
                </a:r>
                <a:r>
                  <a:rPr lang="es-MX" dirty="0" smtClean="0">
                    <a:solidFill>
                      <a:schemeClr val="tx1"/>
                    </a:solidFill>
                  </a:rPr>
                  <a:t> </a:t>
                </a:r>
                <a:r>
                  <a:rPr lang="es-MX" dirty="0">
                    <a:solidFill>
                      <a:schemeClr val="tx1"/>
                    </a:solidFill>
                  </a:rPr>
                  <a:t>+ 3.33 </a:t>
                </a:r>
                <a:r>
                  <a:rPr lang="es-MX" dirty="0">
                    <a:solidFill>
                      <a:schemeClr val="tx1"/>
                    </a:solidFill>
                  </a:rPr>
                  <a:t>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−6</m:t>
                        </m:r>
                      </m:sup>
                    </m:sSup>
                  </m:oMath>
                </a14:m>
                <a:r>
                  <a:rPr lang="es-MX" dirty="0">
                    <a:solidFill>
                      <a:schemeClr val="tx1"/>
                    </a:solidFill>
                  </a:rPr>
                  <a:t> </a:t>
                </a:r>
                <a:endParaRPr lang="es-MX" dirty="0">
                  <a:solidFill>
                    <a:schemeClr val="tx1"/>
                  </a:solidFill>
                </a:endParaRPr>
              </a:p>
              <a:p>
                <a:pPr marL="114300" indent="0" algn="just">
                  <a:buNone/>
                </a:pPr>
                <a:endParaRPr lang="es-MX" dirty="0">
                  <a:solidFill>
                    <a:schemeClr val="tx1"/>
                  </a:solidFill>
                </a:endParaRPr>
              </a:p>
              <a:p>
                <a:pPr marL="114300" indent="0" algn="just">
                  <a:buNone/>
                </a:pPr>
                <a:r>
                  <a:rPr lang="es-MX" dirty="0">
                    <a:solidFill>
                      <a:schemeClr val="tx1"/>
                    </a:solidFill>
                  </a:rPr>
                  <a:t>6</a:t>
                </a:r>
                <a:r>
                  <a:rPr lang="es-MX" dirty="0">
                    <a:solidFill>
                      <a:schemeClr val="tx1"/>
                    </a:solidFill>
                  </a:rPr>
                  <a:t>.- 3.0 </a:t>
                </a:r>
                <a:r>
                  <a:rPr lang="es-MX" dirty="0">
                    <a:solidFill>
                      <a:schemeClr val="tx1"/>
                    </a:solidFill>
                  </a:rPr>
                  <a:t>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m:t>
                        </m:r>
                        <m:r>
                          <a:rPr lang="es-MX" i="1">
                            <a:solidFill>
                              <a:schemeClr val="tx1"/>
                            </a:solidFill>
                            <a:latin typeface="Cambria Math"/>
                          </a:rPr>
                          <m:t>2</m:t>
                        </m:r>
                      </m:sup>
                    </m:sSup>
                    <m:r>
                      <a:rPr lang="es-MX" b="0" i="0" smtClean="0">
                        <a:solidFill>
                          <a:schemeClr val="tx1"/>
                        </a:solidFill>
                        <a:latin typeface="Cambria Math"/>
                      </a:rPr>
                      <m:t> </m:t>
                    </m:r>
                    <m:r>
                      <m:rPr>
                        <m:sty m:val="p"/>
                      </m:rPr>
                      <a:rPr lang="es-MX" b="0" i="0" smtClean="0">
                        <a:solidFill>
                          <a:schemeClr val="tx1"/>
                        </a:solidFill>
                        <a:latin typeface="Cambria Math"/>
                      </a:rPr>
                      <m:t>X</m:t>
                    </m:r>
                    <m:r>
                      <a:rPr lang="es-MX" b="0" i="0" smtClean="0">
                        <a:solidFill>
                          <a:schemeClr val="tx1"/>
                        </a:solidFill>
                        <a:latin typeface="Cambria Math"/>
                      </a:rPr>
                      <m:t> </m:t>
                    </m:r>
                  </m:oMath>
                </a14:m>
                <a:r>
                  <a:rPr lang="es-MX" dirty="0">
                    <a:solidFill>
                      <a:schemeClr val="tx1"/>
                    </a:solidFill>
                  </a:rPr>
                  <a:t>2.50 </a:t>
                </a:r>
                <a:r>
                  <a:rPr lang="es-MX" dirty="0">
                    <a:solidFill>
                      <a:schemeClr val="tx1"/>
                    </a:solidFill>
                  </a:rPr>
                  <a:t>x </a:t>
                </a:r>
                <a14:m>
                  <m:oMath xmlns:m="http://schemas.openxmlformats.org/officeDocument/2006/math">
                    <m:sSup>
                      <m:sSupPr>
                        <m:ctrlPr>
                          <a:rPr lang="es-MX" i="1">
                            <a:solidFill>
                              <a:schemeClr val="tx1"/>
                            </a:solidFill>
                            <a:latin typeface="Cambria Math"/>
                          </a:rPr>
                        </m:ctrlPr>
                      </m:sSupPr>
                      <m:e>
                        <m:r>
                          <a:rPr lang="es-MX" i="1">
                            <a:solidFill>
                              <a:schemeClr val="tx1"/>
                            </a:solidFill>
                            <a:latin typeface="Cambria Math"/>
                          </a:rPr>
                          <m:t>10</m:t>
                        </m:r>
                      </m:e>
                      <m:sup>
                        <m:r>
                          <a:rPr lang="es-MX" i="1">
                            <a:solidFill>
                              <a:schemeClr val="tx1"/>
                            </a:solidFill>
                            <a:latin typeface="Cambria Math"/>
                          </a:rPr>
                          <m:t>−</m:t>
                        </m:r>
                        <m:r>
                          <a:rPr lang="es-MX" i="1">
                            <a:solidFill>
                              <a:schemeClr val="tx1"/>
                            </a:solidFill>
                            <a:latin typeface="Cambria Math"/>
                          </a:rPr>
                          <m:t>6</m:t>
                        </m:r>
                      </m:sup>
                    </m:sSup>
                  </m:oMath>
                </a14:m>
                <a:r>
                  <a:rPr lang="es-MX" dirty="0" smtClean="0">
                    <a:solidFill>
                      <a:schemeClr val="tx1"/>
                    </a:solidFill>
                  </a:rPr>
                  <a:t> </a:t>
                </a:r>
                <a:endParaRPr lang="es-MX" dirty="0">
                  <a:solidFill>
                    <a:schemeClr val="tx1"/>
                  </a:solidFill>
                </a:endParaRPr>
              </a:p>
              <a:p>
                <a:endParaRPr lang="es-MX"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t="-1569"/>
                </a:stretch>
              </a:blipFill>
            </p:spPr>
            <p:txBody>
              <a:bodyPr/>
              <a:lstStyle/>
              <a:p>
                <a:r>
                  <a:rPr lang="es-MX">
                    <a:noFill/>
                  </a:rPr>
                  <a:t> </a:t>
                </a:r>
              </a:p>
            </p:txBody>
          </p:sp>
        </mc:Fallback>
      </mc:AlternateContent>
    </p:spTree>
    <p:extLst>
      <p:ext uri="{BB962C8B-B14F-4D97-AF65-F5344CB8AC3E}">
        <p14:creationId xmlns:p14="http://schemas.microsoft.com/office/powerpoint/2010/main" val="189467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GEOMETRÍA Y TRIGONOMETRÍA</a:t>
            </a:r>
            <a:endParaRPr lang="es-MX" dirty="0"/>
          </a:p>
        </p:txBody>
      </p:sp>
      <p:sp>
        <p:nvSpPr>
          <p:cNvPr id="3" name="2 Marcador de contenido"/>
          <p:cNvSpPr>
            <a:spLocks noGrp="1"/>
          </p:cNvSpPr>
          <p:nvPr>
            <p:ph idx="1"/>
          </p:nvPr>
        </p:nvSpPr>
        <p:spPr/>
        <p:txBody>
          <a:bodyPr/>
          <a:lstStyle/>
          <a:p>
            <a:endParaRPr lang="es-MX"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200248"/>
            <a:ext cx="3564288" cy="288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318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127" y="0"/>
            <a:ext cx="9166127"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6" name="Picture 2" descr="File:Trigono a10.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695" y="486072"/>
            <a:ext cx="3412603" cy="34126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in \alpha = \frac {{ \color{ForestGreen}\textrm{opuesto}}} {{ \color{Red}\textrm{hipotenusa}}} = \frac {a} {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00" y="1262449"/>
            <a:ext cx="19812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s \alpha = \frac {{ \color{Blue}\textrm{adyacente}}} {{ \color{Red}\textrm{hipotenusa}}} = \frac {b} {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046" y="1838513"/>
            <a:ext cx="2000250" cy="4476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tan \alpha = \frac {{ \color{ForestGreen}\textrm{opuesto}}} {{ \color{Blue}\textrm{adyacente}}} = \frac {a} {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115" y="2374778"/>
            <a:ext cx="19335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t \alpha = \frac {{ \color{Blue}\textrm{adyacente}}} {{ \color{ForestGreen}\textrm{opuesto}}} = \frac {b} {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96" y="2403353"/>
            <a:ext cx="1905000" cy="447676"/>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sec \alpha = \frac {{ \color{Red}\textrm{hipotenusa}}} {{ \color{Blue}\textrm{adyacente}}} = \frac {h} {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6454" y="1838513"/>
            <a:ext cx="19907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sc \alpha = \frac {{ \color{Red}\textrm{hipotenusa}}} {{ \color{ForestGreen}\textrm{opuesto}}} = \frac {h} {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6454" y="1257686"/>
            <a:ext cx="1990725"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09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85750"/>
            <a:ext cx="4572000" cy="514350"/>
          </a:xfrm>
        </p:spPr>
        <p:txBody>
          <a:bodyPr>
            <a:normAutofit fontScale="90000"/>
          </a:bodyPr>
          <a:lstStyle/>
          <a:p>
            <a:r>
              <a:rPr lang="es-ES" sz="3200"/>
              <a:t>Teorema de Pitágoras</a:t>
            </a:r>
          </a:p>
        </p:txBody>
      </p:sp>
      <p:graphicFrame>
        <p:nvGraphicFramePr>
          <p:cNvPr id="9240" name="Object 24"/>
          <p:cNvGraphicFramePr>
            <a:graphicFrameLocks noGrp="1" noChangeAspect="1"/>
          </p:cNvGraphicFramePr>
          <p:nvPr>
            <p:ph type="clipArt" sz="half" idx="1"/>
          </p:nvPr>
        </p:nvGraphicFramePr>
        <p:xfrm>
          <a:off x="1052514" y="2350294"/>
          <a:ext cx="2300287" cy="675085"/>
        </p:xfrm>
        <a:graphic>
          <a:graphicData uri="http://schemas.openxmlformats.org/presentationml/2006/ole">
            <mc:AlternateContent xmlns:mc="http://schemas.openxmlformats.org/markup-compatibility/2006">
              <mc:Choice xmlns:v="urn:schemas-microsoft-com:vml" Requires="v">
                <p:oleObj spid="_x0000_s2121" name="Imagen de mapa de bits" r:id="rId3" imgW="1533739" imgH="600159" progId="Paint.Picture">
                  <p:embed/>
                </p:oleObj>
              </mc:Choice>
              <mc:Fallback>
                <p:oleObj name="Imagen de mapa de bits" r:id="rId3" imgW="1533739" imgH="600159" progId="Paint.Picture">
                  <p:embed/>
                  <p:pic>
                    <p:nvPicPr>
                      <p:cNvPr id="0" n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514" y="2350294"/>
                        <a:ext cx="2300287" cy="67508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219" name="Rectangle 3"/>
          <p:cNvSpPr>
            <a:spLocks noGrp="1" noChangeArrowheads="1"/>
          </p:cNvSpPr>
          <p:nvPr>
            <p:ph type="body" sz="half" idx="2"/>
          </p:nvPr>
        </p:nvSpPr>
        <p:spPr>
          <a:xfrm>
            <a:off x="4067944" y="2114550"/>
            <a:ext cx="5295900" cy="1885950"/>
          </a:xfrm>
        </p:spPr>
        <p:txBody>
          <a:bodyPr>
            <a:normAutofit lnSpcReduction="10000"/>
          </a:bodyPr>
          <a:lstStyle/>
          <a:p>
            <a:pPr>
              <a:buFont typeface="Monotype Sorts" pitchFamily="2" charset="2"/>
              <a:buNone/>
            </a:pPr>
            <a:r>
              <a:rPr lang="es-ES" sz="2800" dirty="0">
                <a:solidFill>
                  <a:schemeClr val="tx1"/>
                </a:solidFill>
              </a:rPr>
              <a:t>    </a:t>
            </a:r>
            <a:r>
              <a:rPr lang="es-ES" dirty="0">
                <a:solidFill>
                  <a:schemeClr val="tx1"/>
                </a:solidFill>
              </a:rPr>
              <a:t>tiene la misma área que la suma de las áreas de los cuadrados construidos  sobre los catetos.</a:t>
            </a:r>
          </a:p>
        </p:txBody>
      </p:sp>
      <p:sp>
        <p:nvSpPr>
          <p:cNvPr id="9221" name="Text Box 5"/>
          <p:cNvSpPr txBox="1">
            <a:spLocks noChangeArrowheads="1"/>
          </p:cNvSpPr>
          <p:nvPr/>
        </p:nvSpPr>
        <p:spPr bwMode="auto">
          <a:xfrm>
            <a:off x="5454352" y="3941643"/>
            <a:ext cx="228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sz="3600"/>
              <a:t>c</a:t>
            </a:r>
            <a:r>
              <a:rPr lang="es-ES" sz="3600" baseline="30000"/>
              <a:t>2</a:t>
            </a:r>
            <a:r>
              <a:rPr lang="es-ES" sz="3600"/>
              <a:t>=a</a:t>
            </a:r>
            <a:r>
              <a:rPr lang="es-ES" sz="3600" baseline="30000"/>
              <a:t>2</a:t>
            </a:r>
            <a:r>
              <a:rPr lang="es-ES" sz="3600"/>
              <a:t>+b</a:t>
            </a:r>
            <a:r>
              <a:rPr lang="es-ES" sz="3600" baseline="30000"/>
              <a:t>2</a:t>
            </a:r>
          </a:p>
        </p:txBody>
      </p:sp>
      <p:sp>
        <p:nvSpPr>
          <p:cNvPr id="9238" name="Text Box 22"/>
          <p:cNvSpPr txBox="1">
            <a:spLocks noChangeArrowheads="1"/>
          </p:cNvSpPr>
          <p:nvPr/>
        </p:nvSpPr>
        <p:spPr bwMode="auto">
          <a:xfrm>
            <a:off x="1981200" y="4343400"/>
            <a:ext cx="60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sz="3600"/>
              <a:t>b</a:t>
            </a:r>
            <a:endParaRPr lang="es-ES" sz="3600" baseline="30000"/>
          </a:p>
        </p:txBody>
      </p:sp>
      <p:sp>
        <p:nvSpPr>
          <p:cNvPr id="9239" name="Text Box 23"/>
          <p:cNvSpPr txBox="1">
            <a:spLocks noChangeArrowheads="1"/>
          </p:cNvSpPr>
          <p:nvPr/>
        </p:nvSpPr>
        <p:spPr bwMode="auto">
          <a:xfrm>
            <a:off x="3810000" y="2319337"/>
            <a:ext cx="68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sz="3600"/>
              <a:t>a</a:t>
            </a:r>
            <a:endParaRPr lang="es-ES" sz="3600" baseline="30000"/>
          </a:p>
        </p:txBody>
      </p:sp>
      <p:graphicFrame>
        <p:nvGraphicFramePr>
          <p:cNvPr id="9241" name="Object 25"/>
          <p:cNvGraphicFramePr>
            <a:graphicFrameLocks noChangeAspect="1"/>
          </p:cNvGraphicFramePr>
          <p:nvPr>
            <p:extLst>
              <p:ext uri="{D42A27DB-BD31-4B8C-83A1-F6EECF244321}">
                <p14:modId xmlns:p14="http://schemas.microsoft.com/office/powerpoint/2010/main" val="1445399967"/>
              </p:ext>
            </p:extLst>
          </p:nvPr>
        </p:nvGraphicFramePr>
        <p:xfrm>
          <a:off x="381000" y="857251"/>
          <a:ext cx="2814638" cy="1993106"/>
        </p:xfrm>
        <a:graphic>
          <a:graphicData uri="http://schemas.openxmlformats.org/presentationml/2006/ole">
            <mc:AlternateContent xmlns:mc="http://schemas.openxmlformats.org/markup-compatibility/2006">
              <mc:Choice xmlns:v="urn:schemas-microsoft-com:vml" Requires="v">
                <p:oleObj spid="_x0000_s2122" name="Imagen de mapa de bits" r:id="rId5" imgW="1876320" imgH="1771560" progId="Paint.Picture">
                  <p:embed/>
                </p:oleObj>
              </mc:Choice>
              <mc:Fallback>
                <p:oleObj name="Imagen de mapa de bits" r:id="rId5" imgW="1876320" imgH="1771560" progId="Paint.Picture">
                  <p:embed/>
                  <p:pic>
                    <p:nvPicPr>
                      <p:cNvPr id="0" nam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81000" y="857251"/>
                        <a:ext cx="2814638" cy="199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9242" name="Object 26"/>
          <p:cNvGraphicFramePr>
            <a:graphicFrameLocks noChangeAspect="1"/>
          </p:cNvGraphicFramePr>
          <p:nvPr/>
        </p:nvGraphicFramePr>
        <p:xfrm>
          <a:off x="1123950" y="2843213"/>
          <a:ext cx="2101850" cy="1812131"/>
        </p:xfrm>
        <a:graphic>
          <a:graphicData uri="http://schemas.openxmlformats.org/presentationml/2006/ole">
            <mc:AlternateContent xmlns:mc="http://schemas.openxmlformats.org/markup-compatibility/2006">
              <mc:Choice xmlns:v="urn:schemas-microsoft-com:vml" Requires="v">
                <p:oleObj spid="_x0000_s2123" name="Imagen de mapa de bits" r:id="rId7" imgW="1400000" imgH="1609524" progId="Paint.Picture">
                  <p:embed/>
                </p:oleObj>
              </mc:Choice>
              <mc:Fallback>
                <p:oleObj name="Imagen de mapa de bits" r:id="rId7" imgW="1400000" imgH="1609524" progId="Paint.Picture">
                  <p:embed/>
                  <p:pic>
                    <p:nvPicPr>
                      <p:cNvPr id="0" nam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950" y="2843213"/>
                        <a:ext cx="2101850" cy="181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9243" name="Object 27"/>
          <p:cNvGraphicFramePr>
            <a:graphicFrameLocks noChangeAspect="1"/>
          </p:cNvGraphicFramePr>
          <p:nvPr/>
        </p:nvGraphicFramePr>
        <p:xfrm>
          <a:off x="3163888" y="2407443"/>
          <a:ext cx="787400" cy="471488"/>
        </p:xfrm>
        <a:graphic>
          <a:graphicData uri="http://schemas.openxmlformats.org/presentationml/2006/ole">
            <mc:AlternateContent xmlns:mc="http://schemas.openxmlformats.org/markup-compatibility/2006">
              <mc:Choice xmlns:v="urn:schemas-microsoft-com:vml" Requires="v">
                <p:oleObj spid="_x0000_s2124" name="Imagen de mapa de bits" r:id="rId9" imgW="523810" imgH="419048" progId="Paint.Picture">
                  <p:embed/>
                </p:oleObj>
              </mc:Choice>
              <mc:Fallback>
                <p:oleObj name="Imagen de mapa de bits" r:id="rId9" imgW="523810" imgH="419048" progId="Paint.Picture">
                  <p:embed/>
                  <p:pic>
                    <p:nvPicPr>
                      <p:cNvPr id="0" nam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3888" y="2407443"/>
                        <a:ext cx="787400"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9244" name="Rectangle 28"/>
          <p:cNvSpPr>
            <a:spLocks noChangeArrowheads="1"/>
          </p:cNvSpPr>
          <p:nvPr/>
        </p:nvSpPr>
        <p:spPr bwMode="auto">
          <a:xfrm>
            <a:off x="4092302" y="769471"/>
            <a:ext cx="48006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90000"/>
              </a:lnSpc>
              <a:spcBef>
                <a:spcPct val="20000"/>
              </a:spcBef>
              <a:buClr>
                <a:schemeClr val="bg2"/>
              </a:buClr>
              <a:buFont typeface="Monotype Sorts" pitchFamily="2" charset="2"/>
              <a:buNone/>
            </a:pPr>
            <a:r>
              <a:rPr kumimoji="1" lang="es-ES" sz="3200" dirty="0"/>
              <a:t> En un triángulo rectángulo,</a:t>
            </a:r>
          </a:p>
        </p:txBody>
      </p:sp>
      <p:sp>
        <p:nvSpPr>
          <p:cNvPr id="9245" name="Rectangle 29"/>
          <p:cNvSpPr>
            <a:spLocks noChangeArrowheads="1"/>
          </p:cNvSpPr>
          <p:nvPr/>
        </p:nvSpPr>
        <p:spPr bwMode="auto">
          <a:xfrm>
            <a:off x="4519736" y="1203598"/>
            <a:ext cx="48768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90000"/>
              </a:lnSpc>
              <a:spcBef>
                <a:spcPct val="20000"/>
              </a:spcBef>
              <a:buClr>
                <a:schemeClr val="bg2"/>
              </a:buClr>
              <a:buFont typeface="Monotype Sorts" pitchFamily="2" charset="2"/>
              <a:buNone/>
            </a:pPr>
            <a:r>
              <a:rPr kumimoji="1" lang="es-ES" sz="3200" dirty="0"/>
              <a:t>    el cuadrado construido     sobre la hipotenusa,</a:t>
            </a:r>
          </a:p>
        </p:txBody>
      </p:sp>
      <p:sp>
        <p:nvSpPr>
          <p:cNvPr id="14" name="Text Box 21"/>
          <p:cNvSpPr txBox="1">
            <a:spLocks noChangeArrowheads="1"/>
          </p:cNvSpPr>
          <p:nvPr/>
        </p:nvSpPr>
        <p:spPr bwMode="auto">
          <a:xfrm>
            <a:off x="781050" y="665381"/>
            <a:ext cx="68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sz="3600" dirty="0"/>
              <a:t>c</a:t>
            </a:r>
            <a:endParaRPr lang="es-ES" sz="3600" baseline="30000" dirty="0"/>
          </a:p>
        </p:txBody>
      </p:sp>
    </p:spTree>
    <p:extLst>
      <p:ext uri="{BB962C8B-B14F-4D97-AF65-F5344CB8AC3E}">
        <p14:creationId xmlns:p14="http://schemas.microsoft.com/office/powerpoint/2010/main" val="1989580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45">
                                            <p:txEl>
                                              <p:pRg st="0" end="0"/>
                                            </p:txEl>
                                          </p:spTgt>
                                        </p:tgtEl>
                                        <p:attrNameLst>
                                          <p:attrName>style.visibility</p:attrName>
                                        </p:attrNameLst>
                                      </p:cBhvr>
                                      <p:to>
                                        <p:strVal val="visible"/>
                                      </p:to>
                                    </p:set>
                                    <p:animEffect transition="in" filter="blinds(horizontal)">
                                      <p:cBhvr>
                                        <p:cTn id="7" dur="500"/>
                                        <p:tgtEl>
                                          <p:spTgt spid="92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924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219">
                                            <p:txEl>
                                              <p:pRg st="0" end="0"/>
                                            </p:txEl>
                                          </p:spTgt>
                                        </p:tgtEl>
                                        <p:attrNameLst>
                                          <p:attrName>style.visibility</p:attrName>
                                        </p:attrNameLst>
                                      </p:cBhvr>
                                      <p:to>
                                        <p:strVal val="visible"/>
                                      </p:to>
                                    </p:set>
                                    <p:animEffect transition="in" filter="blinds(horizontal)">
                                      <p:cBhvr>
                                        <p:cTn id="16" dur="500"/>
                                        <p:tgtEl>
                                          <p:spTgt spid="921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924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924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239"/>
                                        </p:tgtEl>
                                        <p:attrNameLst>
                                          <p:attrName>style.visibility</p:attrName>
                                        </p:attrNameLst>
                                      </p:cBhvr>
                                      <p:to>
                                        <p:strVal val="visible"/>
                                      </p:to>
                                    </p:set>
                                    <p:anim calcmode="lin" valueType="num">
                                      <p:cBhvr additive="base">
                                        <p:cTn id="29" dur="500" fill="hold"/>
                                        <p:tgtEl>
                                          <p:spTgt spid="9239"/>
                                        </p:tgtEl>
                                        <p:attrNameLst>
                                          <p:attrName>ppt_x</p:attrName>
                                        </p:attrNameLst>
                                      </p:cBhvr>
                                      <p:tavLst>
                                        <p:tav tm="0">
                                          <p:val>
                                            <p:strVal val="0-#ppt_w/2"/>
                                          </p:val>
                                        </p:tav>
                                        <p:tav tm="100000">
                                          <p:val>
                                            <p:strVal val="#ppt_x"/>
                                          </p:val>
                                        </p:tav>
                                      </p:tavLst>
                                    </p:anim>
                                    <p:anim calcmode="lin" valueType="num">
                                      <p:cBhvr additive="base">
                                        <p:cTn id="30" dur="500" fill="hold"/>
                                        <p:tgtEl>
                                          <p:spTgt spid="923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238"/>
                                        </p:tgtEl>
                                        <p:attrNameLst>
                                          <p:attrName>style.visibility</p:attrName>
                                        </p:attrNameLst>
                                      </p:cBhvr>
                                      <p:to>
                                        <p:strVal val="visible"/>
                                      </p:to>
                                    </p:set>
                                    <p:anim calcmode="lin" valueType="num">
                                      <p:cBhvr additive="base">
                                        <p:cTn id="35" dur="500" fill="hold"/>
                                        <p:tgtEl>
                                          <p:spTgt spid="9238"/>
                                        </p:tgtEl>
                                        <p:attrNameLst>
                                          <p:attrName>ppt_x</p:attrName>
                                        </p:attrNameLst>
                                      </p:cBhvr>
                                      <p:tavLst>
                                        <p:tav tm="0">
                                          <p:val>
                                            <p:strVal val="0-#ppt_w/2"/>
                                          </p:val>
                                        </p:tav>
                                        <p:tav tm="100000">
                                          <p:val>
                                            <p:strVal val="#ppt_x"/>
                                          </p:val>
                                        </p:tav>
                                      </p:tavLst>
                                    </p:anim>
                                    <p:anim calcmode="lin" valueType="num">
                                      <p:cBhvr additive="base">
                                        <p:cTn id="36" dur="500" fill="hold"/>
                                        <p:tgtEl>
                                          <p:spTgt spid="9238"/>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221"/>
                                        </p:tgtEl>
                                        <p:attrNameLst>
                                          <p:attrName>style.visibility</p:attrName>
                                        </p:attrNameLst>
                                      </p:cBhvr>
                                      <p:to>
                                        <p:strVal val="visible"/>
                                      </p:to>
                                    </p:set>
                                    <p:animEffect transition="in" filter="dissolve">
                                      <p:cBhvr>
                                        <p:cTn id="41" dur="500"/>
                                        <p:tgtEl>
                                          <p:spTgt spid="922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1" grpId="0" autoUpdateAnimBg="0"/>
      <p:bldP spid="9238" grpId="0" autoUpdateAnimBg="0"/>
      <p:bldP spid="9239" grpId="0" autoUpdateAnimBg="0"/>
      <p:bldP spid="9245" grpId="0" build="p" autoUpdateAnimBg="0"/>
      <p:bldP spid="1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67494"/>
            <a:ext cx="7772400" cy="857250"/>
          </a:xfrm>
        </p:spPr>
        <p:txBody>
          <a:bodyPr>
            <a:normAutofit fontScale="90000"/>
          </a:bodyPr>
          <a:lstStyle/>
          <a:p>
            <a:r>
              <a:rPr lang="es-ES" sz="3200" dirty="0">
                <a:cs typeface="Times New Roman" charset="0"/>
              </a:rPr>
              <a:t>Ejemplo </a:t>
            </a:r>
            <a:r>
              <a:rPr lang="es-ES" sz="3200" dirty="0" smtClean="0">
                <a:cs typeface="Times New Roman" charset="0"/>
              </a:rPr>
              <a:t>1</a:t>
            </a:r>
            <a:br>
              <a:rPr lang="es-ES" sz="3200" dirty="0" smtClean="0">
                <a:cs typeface="Times New Roman" charset="0"/>
              </a:rPr>
            </a:br>
            <a:r>
              <a:rPr lang="es-ES" sz="3200" dirty="0" smtClean="0">
                <a:cs typeface="Times New Roman" charset="0"/>
              </a:rPr>
              <a:t>Combate </a:t>
            </a:r>
            <a:r>
              <a:rPr lang="es-ES" sz="3200" dirty="0">
                <a:cs typeface="Times New Roman" charset="0"/>
              </a:rPr>
              <a:t>de incendios.</a:t>
            </a:r>
            <a:r>
              <a:rPr lang="es-ES" dirty="0"/>
              <a:t> </a:t>
            </a:r>
          </a:p>
        </p:txBody>
      </p:sp>
      <p:sp>
        <p:nvSpPr>
          <p:cNvPr id="17412" name="Rectangle 4"/>
          <p:cNvSpPr>
            <a:spLocks noGrp="1" noChangeArrowheads="1"/>
          </p:cNvSpPr>
          <p:nvPr>
            <p:ph type="body" sz="half" idx="2"/>
          </p:nvPr>
        </p:nvSpPr>
        <p:spPr>
          <a:xfrm>
            <a:off x="4038600" y="1275556"/>
            <a:ext cx="5105400" cy="3600450"/>
          </a:xfrm>
        </p:spPr>
        <p:txBody>
          <a:bodyPr>
            <a:noAutofit/>
          </a:bodyPr>
          <a:lstStyle/>
          <a:p>
            <a:pPr algn="just">
              <a:buFont typeface="Monotype Sorts" pitchFamily="2" charset="2"/>
              <a:buNone/>
            </a:pPr>
            <a:r>
              <a:rPr lang="es-ES" sz="1800" dirty="0">
                <a:solidFill>
                  <a:schemeClr val="tx1"/>
                </a:solidFill>
                <a:cs typeface="Times New Roman" charset="0"/>
              </a:rPr>
              <a:t>    </a:t>
            </a:r>
            <a:r>
              <a:rPr lang="es-ES" sz="2000" dirty="0">
                <a:solidFill>
                  <a:schemeClr val="tx1"/>
                </a:solidFill>
                <a:cs typeface="Times New Roman" charset="0"/>
              </a:rPr>
              <a:t>Para combatir un incendio forestal, el Departamento de Silvicultura desea talar un terreno rectangular alrededor del incendio, como vemos en la  figura. Las cuadrillas cuentan con  equipos de          radiocomunicación de 3000 yardas de alcance. ¿Pueden seguir en contacto las cuadrillas en los puntos A y B?</a:t>
            </a:r>
            <a:endParaRPr lang="es-ES" sz="2000" dirty="0">
              <a:solidFill>
                <a:schemeClr val="tx1"/>
              </a:solidFill>
            </a:endParaRPr>
          </a:p>
        </p:txBody>
      </p:sp>
      <p:graphicFrame>
        <p:nvGraphicFramePr>
          <p:cNvPr id="17413" name="Object 5"/>
          <p:cNvGraphicFramePr>
            <a:graphicFrameLocks noGrp="1" noChangeAspect="1"/>
          </p:cNvGraphicFramePr>
          <p:nvPr>
            <p:ph type="clipArt" sz="half" idx="1"/>
            <p:extLst>
              <p:ext uri="{D42A27DB-BD31-4B8C-83A1-F6EECF244321}">
                <p14:modId xmlns:p14="http://schemas.microsoft.com/office/powerpoint/2010/main" val="3278699868"/>
              </p:ext>
            </p:extLst>
          </p:nvPr>
        </p:nvGraphicFramePr>
        <p:xfrm>
          <a:off x="653058" y="1563638"/>
          <a:ext cx="3483495" cy="1732360"/>
        </p:xfrm>
        <a:graphic>
          <a:graphicData uri="http://schemas.openxmlformats.org/presentationml/2006/ole">
            <mc:AlternateContent xmlns:mc="http://schemas.openxmlformats.org/markup-compatibility/2006">
              <mc:Choice xmlns:v="urn:schemas-microsoft-com:vml" Requires="v">
                <p:oleObj spid="_x0000_s7180" name="Imagen de mapa de bits" r:id="rId3" imgW="2771429" imgH="1533739" progId="Paint.Picture">
                  <p:embed/>
                </p:oleObj>
              </mc:Choice>
              <mc:Fallback>
                <p:oleObj name="Imagen de mapa de bits" r:id="rId3" imgW="2771429" imgH="153373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58" y="1563638"/>
                        <a:ext cx="3483495" cy="173236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591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CÁLCULOS MATEMÁTICOS BÁSICOS</a:t>
            </a:r>
            <a:endParaRPr lang="es-MX" dirty="0"/>
          </a:p>
        </p:txBody>
      </p:sp>
      <p:sp>
        <p:nvSpPr>
          <p:cNvPr id="3" name="2 Marcador de contenido"/>
          <p:cNvSpPr>
            <a:spLocks noGrp="1"/>
          </p:cNvSpPr>
          <p:nvPr>
            <p:ph idx="1"/>
          </p:nvPr>
        </p:nvSpPr>
        <p:spPr/>
        <p:txBody>
          <a:bodyPr/>
          <a:lstStyle/>
          <a:p>
            <a:endParaRPr lang="es-MX"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00151"/>
            <a:ext cx="38100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06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MX" dirty="0" smtClean="0"/>
              <a:t>FRACIONARIOS, DECIMALES Y PORCENTAJES</a:t>
            </a:r>
            <a:endParaRPr lang="es-MX" dirty="0"/>
          </a:p>
        </p:txBody>
      </p:sp>
      <mc:AlternateContent xmlns:mc="http://schemas.openxmlformats.org/markup-compatibility/2006" xmlns:a14="http://schemas.microsoft.com/office/drawing/2010/main">
        <mc:Choice Requires="a14">
          <p:sp>
            <p:nvSpPr>
              <p:cNvPr id="8" name="7 Marcador de contenido"/>
              <p:cNvSpPr>
                <a:spLocks noGrp="1"/>
              </p:cNvSpPr>
              <p:nvPr>
                <p:ph idx="1"/>
              </p:nvPr>
            </p:nvSpPr>
            <p:spPr>
              <a:xfrm>
                <a:off x="457200" y="1200151"/>
                <a:ext cx="8229600" cy="3315815"/>
              </a:xfrm>
            </p:spPr>
            <p:txBody>
              <a:bodyPr>
                <a:normAutofit/>
              </a:bodyPr>
              <a:lstStyle/>
              <a:p>
                <a:pPr algn="just"/>
                <a:r>
                  <a:rPr lang="es-MX" sz="2000" dirty="0" smtClean="0">
                    <a:solidFill>
                      <a:schemeClr val="tx1"/>
                    </a:solidFill>
                  </a:rPr>
                  <a:t>Para expresar un fraccionario como decimal, simplemente divide el numerador entre el denominador, el numero resultante, el cociente será el decimal equivalente del fraccionario. Para expresar un fraccionario como porcentaje, multiplica el cociente por 100%. Redondea el resultado al numero correcto de dígitos significativos.</a:t>
                </a:r>
              </a:p>
              <a:p>
                <a:pPr marL="0" indent="0" algn="just">
                  <a:buNone/>
                </a:pPr>
                <a:r>
                  <a:rPr lang="es-MX" sz="2000" dirty="0" smtClean="0">
                    <a:solidFill>
                      <a:schemeClr val="tx1"/>
                    </a:solidFill>
                  </a:rPr>
                  <a:t>Ejemplo: Expresa </a:t>
                </a:r>
                <a14:m>
                  <m:oMath xmlns:m="http://schemas.openxmlformats.org/officeDocument/2006/math">
                    <m:f>
                      <m:fPr>
                        <m:ctrlPr>
                          <a:rPr lang="es-MX" sz="2000" i="1" smtClean="0">
                            <a:solidFill>
                              <a:schemeClr val="tx1"/>
                            </a:solidFill>
                            <a:latin typeface="Cambria Math"/>
                          </a:rPr>
                        </m:ctrlPr>
                      </m:fPr>
                      <m:num>
                        <m:r>
                          <a:rPr lang="es-MX" sz="2000" b="0" i="1" smtClean="0">
                            <a:solidFill>
                              <a:schemeClr val="tx1"/>
                            </a:solidFill>
                            <a:latin typeface="Cambria Math"/>
                          </a:rPr>
                          <m:t>33</m:t>
                        </m:r>
                      </m:num>
                      <m:den>
                        <m:r>
                          <a:rPr lang="es-MX" sz="2000" b="0" i="1" smtClean="0">
                            <a:solidFill>
                              <a:schemeClr val="tx1"/>
                            </a:solidFill>
                            <a:latin typeface="Cambria Math"/>
                          </a:rPr>
                          <m:t>59</m:t>
                        </m:r>
                      </m:den>
                    </m:f>
                  </m:oMath>
                </a14:m>
                <a:r>
                  <a:rPr lang="es-MX" sz="2000" dirty="0" smtClean="0">
                    <a:solidFill>
                      <a:schemeClr val="tx1"/>
                    </a:solidFill>
                  </a:rPr>
                  <a:t> como decimal y como porcentaje.</a:t>
                </a:r>
              </a:p>
              <a:p>
                <a:pPr marL="0" indent="0" algn="just">
                  <a:buNone/>
                </a:pPr>
                <a14:m>
                  <m:oMathPara xmlns:m="http://schemas.openxmlformats.org/officeDocument/2006/math">
                    <m:oMathParaPr>
                      <m:jc m:val="centerGroup"/>
                    </m:oMathParaPr>
                    <m:oMath xmlns:m="http://schemas.openxmlformats.org/officeDocument/2006/math">
                      <m:f>
                        <m:fPr>
                          <m:ctrlPr>
                            <a:rPr lang="es-MX" sz="2000" i="1" smtClean="0">
                              <a:solidFill>
                                <a:schemeClr val="tx1"/>
                              </a:solidFill>
                              <a:latin typeface="Cambria Math"/>
                            </a:rPr>
                          </m:ctrlPr>
                        </m:fPr>
                        <m:num>
                          <m:r>
                            <a:rPr lang="es-MX" sz="2000" b="0" i="1" smtClean="0">
                              <a:solidFill>
                                <a:schemeClr val="tx1"/>
                              </a:solidFill>
                              <a:latin typeface="Cambria Math"/>
                            </a:rPr>
                            <m:t>33</m:t>
                          </m:r>
                        </m:num>
                        <m:den>
                          <m:r>
                            <a:rPr lang="es-MX" sz="2000" b="0" i="1" smtClean="0">
                              <a:solidFill>
                                <a:schemeClr val="tx1"/>
                              </a:solidFill>
                              <a:latin typeface="Cambria Math"/>
                            </a:rPr>
                            <m:t>59</m:t>
                          </m:r>
                        </m:den>
                      </m:f>
                      <m:r>
                        <a:rPr lang="es-MX" sz="2000" b="0" i="1" smtClean="0">
                          <a:solidFill>
                            <a:schemeClr val="tx1"/>
                          </a:solidFill>
                          <a:latin typeface="Cambria Math"/>
                        </a:rPr>
                        <m:t>=0.5593=0.56</m:t>
                      </m:r>
                    </m:oMath>
                  </m:oMathPara>
                </a14:m>
                <a:endParaRPr lang="es-MX" sz="2000" dirty="0" smtClean="0">
                  <a:solidFill>
                    <a:schemeClr val="tx1"/>
                  </a:solidFill>
                </a:endParaRPr>
              </a:p>
              <a:p>
                <a:pPr marL="0" indent="0" algn="just">
                  <a:buNone/>
                </a:pPr>
                <a14:m>
                  <m:oMathPara xmlns:m="http://schemas.openxmlformats.org/officeDocument/2006/math">
                    <m:oMathParaPr>
                      <m:jc m:val="centerGroup"/>
                    </m:oMathParaPr>
                    <m:oMath xmlns:m="http://schemas.openxmlformats.org/officeDocument/2006/math">
                      <m:r>
                        <a:rPr lang="es-MX" sz="2000" b="0" i="1" smtClean="0">
                          <a:solidFill>
                            <a:schemeClr val="tx1"/>
                          </a:solidFill>
                          <a:latin typeface="Cambria Math"/>
                        </a:rPr>
                        <m:t>0.56 </m:t>
                      </m:r>
                      <m:r>
                        <a:rPr lang="es-MX" sz="2000" b="0" i="1" smtClean="0">
                          <a:solidFill>
                            <a:schemeClr val="tx1"/>
                          </a:solidFill>
                          <a:latin typeface="Cambria Math"/>
                        </a:rPr>
                        <m:t>𝑥</m:t>
                      </m:r>
                      <m:r>
                        <a:rPr lang="es-MX" sz="2000" b="0" i="1" smtClean="0">
                          <a:solidFill>
                            <a:schemeClr val="tx1"/>
                          </a:solidFill>
                          <a:latin typeface="Cambria Math"/>
                        </a:rPr>
                        <m:t> 100=56%</m:t>
                      </m:r>
                    </m:oMath>
                  </m:oMathPara>
                </a14:m>
                <a:endParaRPr lang="es-MX" sz="2000" dirty="0">
                  <a:solidFill>
                    <a:schemeClr val="tx1"/>
                  </a:solidFill>
                </a:endParaRPr>
              </a:p>
            </p:txBody>
          </p:sp>
        </mc:Choice>
        <mc:Fallback xmlns="">
          <p:sp>
            <p:nvSpPr>
              <p:cNvPr id="8" name="7 Marcador de contenido"/>
              <p:cNvSpPr>
                <a:spLocks noGrp="1" noRot="1" noChangeAspect="1" noMove="1" noResize="1" noEditPoints="1" noAdjustHandles="1" noChangeArrowheads="1" noChangeShapeType="1" noTextEdit="1"/>
              </p:cNvSpPr>
              <p:nvPr>
                <p:ph idx="1"/>
              </p:nvPr>
            </p:nvSpPr>
            <p:spPr>
              <a:xfrm>
                <a:off x="457200" y="1200151"/>
                <a:ext cx="8229600" cy="3315815"/>
              </a:xfrm>
              <a:blipFill rotWithShape="1">
                <a:blip r:embed="rId2"/>
                <a:stretch>
                  <a:fillRect l="-741" t="-919" r="-741"/>
                </a:stretch>
              </a:blipFill>
            </p:spPr>
            <p:txBody>
              <a:bodyPr/>
              <a:lstStyle/>
              <a:p>
                <a:r>
                  <a:rPr lang="es-MX">
                    <a:noFill/>
                  </a:rPr>
                  <a:t> </a:t>
                </a:r>
              </a:p>
            </p:txBody>
          </p:sp>
        </mc:Fallback>
      </mc:AlternateContent>
    </p:spTree>
    <p:extLst>
      <p:ext uri="{BB962C8B-B14F-4D97-AF65-F5344CB8AC3E}">
        <p14:creationId xmlns:p14="http://schemas.microsoft.com/office/powerpoint/2010/main" val="969563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267495"/>
                <a:ext cx="8229600" cy="4042460"/>
              </a:xfrm>
            </p:spPr>
            <p:txBody>
              <a:bodyPr>
                <a:normAutofit/>
              </a:bodyPr>
              <a:lstStyle/>
              <a:p>
                <a:pPr algn="just"/>
                <a:r>
                  <a:rPr lang="es-MX" sz="2000" dirty="0" smtClean="0">
                    <a:solidFill>
                      <a:schemeClr val="tx1"/>
                    </a:solidFill>
                  </a:rPr>
                  <a:t>Para expresar un porcentaje como decimal, escribe el porcentaje en forma de fraccionario, </a:t>
                </a:r>
                <a14:m>
                  <m:oMath xmlns:m="http://schemas.openxmlformats.org/officeDocument/2006/math">
                    <m:f>
                      <m:fPr>
                        <m:ctrlPr>
                          <a:rPr lang="es-MX" sz="2000" i="1" smtClean="0">
                            <a:solidFill>
                              <a:schemeClr val="tx1"/>
                            </a:solidFill>
                            <a:latin typeface="Cambria Math"/>
                          </a:rPr>
                        </m:ctrlPr>
                      </m:fPr>
                      <m:num>
                        <m:r>
                          <a:rPr lang="es-MX" sz="2000" b="0" i="1" smtClean="0">
                            <a:solidFill>
                              <a:schemeClr val="tx1"/>
                            </a:solidFill>
                            <a:latin typeface="Cambria Math"/>
                          </a:rPr>
                          <m:t>𝑥</m:t>
                        </m:r>
                      </m:num>
                      <m:den>
                        <m:r>
                          <a:rPr lang="es-MX" sz="2000" b="0" i="1" smtClean="0">
                            <a:solidFill>
                              <a:schemeClr val="tx1"/>
                            </a:solidFill>
                            <a:latin typeface="Cambria Math"/>
                          </a:rPr>
                          <m:t>100</m:t>
                        </m:r>
                      </m:den>
                    </m:f>
                  </m:oMath>
                </a14:m>
                <a:r>
                  <a:rPr lang="es-MX" sz="2000" dirty="0" smtClean="0">
                    <a:solidFill>
                      <a:schemeClr val="tx1"/>
                    </a:solidFill>
                  </a:rPr>
                  <a:t>, y luego halla el cociente.</a:t>
                </a:r>
                <a:r>
                  <a:rPr lang="es-MX" sz="2000" dirty="0" smtClean="0"/>
                  <a:t> </a:t>
                </a:r>
                <a:r>
                  <a:rPr lang="es-MX" sz="2000" dirty="0" smtClean="0">
                    <a:solidFill>
                      <a:schemeClr val="tx1"/>
                    </a:solidFill>
                  </a:rPr>
                  <a:t>Una forma sencilla de hacerlo es mover el punto decimal dos lugares  a la izquierda y quitar el símbolo de porcentaje.</a:t>
                </a:r>
              </a:p>
              <a:p>
                <a:pPr algn="just"/>
                <a:endParaRPr lang="es-MX" sz="2000" dirty="0" smtClean="0">
                  <a:solidFill>
                    <a:schemeClr val="tx1"/>
                  </a:solidFill>
                </a:endParaRPr>
              </a:p>
              <a:p>
                <a:pPr marL="0" indent="0" algn="just">
                  <a:buNone/>
                </a:pPr>
                <a:r>
                  <a:rPr lang="es-MX" sz="2000" dirty="0" smtClean="0">
                    <a:solidFill>
                      <a:schemeClr val="tx1"/>
                    </a:solidFill>
                  </a:rPr>
                  <a:t>Ejemplo: Expresa 91.6% como decimal:</a:t>
                </a:r>
              </a:p>
              <a:p>
                <a:pPr marL="0" indent="0" algn="just">
                  <a:buNone/>
                </a:pPr>
                <a:endParaRPr lang="es-MX" sz="2000" dirty="0" smtClean="0">
                  <a:solidFill>
                    <a:schemeClr val="tx1"/>
                  </a:solidFill>
                </a:endParaRPr>
              </a:p>
              <a:p>
                <a:pPr marL="0" indent="0" algn="just">
                  <a:buNone/>
                </a:pPr>
                <a14:m>
                  <m:oMathPara xmlns:m="http://schemas.openxmlformats.org/officeDocument/2006/math">
                    <m:oMathParaPr>
                      <m:jc m:val="centerGroup"/>
                    </m:oMathParaPr>
                    <m:oMath xmlns:m="http://schemas.openxmlformats.org/officeDocument/2006/math">
                      <m:r>
                        <a:rPr lang="es-MX" sz="2000" b="0" i="1" smtClean="0">
                          <a:solidFill>
                            <a:schemeClr val="tx1"/>
                          </a:solidFill>
                          <a:latin typeface="Cambria Math"/>
                        </a:rPr>
                        <m:t>91.6%=0.916</m:t>
                      </m:r>
                    </m:oMath>
                  </m:oMathPara>
                </a14:m>
                <a:endParaRPr lang="es-MX" sz="2000" dirty="0" smtClean="0">
                  <a:solidFill>
                    <a:schemeClr val="tx1"/>
                  </a:solidFill>
                </a:endParaRPr>
              </a:p>
              <a:p>
                <a:pPr algn="just"/>
                <a:endParaRPr lang="es-MX" sz="2000" dirty="0" smtClean="0">
                  <a:solidFill>
                    <a:schemeClr val="tx1"/>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267495"/>
                <a:ext cx="8229600" cy="4042460"/>
              </a:xfrm>
              <a:blipFill rotWithShape="1">
                <a:blip r:embed="rId2"/>
                <a:stretch>
                  <a:fillRect l="-741" t="-754" r="-741"/>
                </a:stretch>
              </a:blipFill>
            </p:spPr>
            <p:txBody>
              <a:bodyPr/>
              <a:lstStyle/>
              <a:p>
                <a:r>
                  <a:rPr lang="es-MX">
                    <a:noFill/>
                  </a:rPr>
                  <a:t> </a:t>
                </a:r>
              </a:p>
            </p:txBody>
          </p:sp>
        </mc:Fallback>
      </mc:AlternateContent>
    </p:spTree>
    <p:extLst>
      <p:ext uri="{BB962C8B-B14F-4D97-AF65-F5344CB8AC3E}">
        <p14:creationId xmlns:p14="http://schemas.microsoft.com/office/powerpoint/2010/main" val="48577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RELACIONES, TASAS Y PROPORCIONES</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algn="just"/>
                <a:r>
                  <a:rPr lang="es-MX" sz="2400" dirty="0" smtClean="0">
                    <a:solidFill>
                      <a:schemeClr val="tx1"/>
                    </a:solidFill>
                  </a:rPr>
                  <a:t>Una relación es una comparación entre dos números mediante una división. Las razones con frecuencia se expresan como fraccionarios. Una tasa es una relación entre dos medidas con diferentes unidades. </a:t>
                </a:r>
              </a:p>
              <a:p>
                <a:pPr algn="just"/>
                <a:r>
                  <a:rPr lang="es-MX" sz="2400" dirty="0" smtClean="0">
                    <a:solidFill>
                      <a:schemeClr val="tx1"/>
                    </a:solidFill>
                  </a:rPr>
                  <a:t>Por ejemplo, la relación, </a:t>
                </a:r>
                <a14:m>
                  <m:oMath xmlns:m="http://schemas.openxmlformats.org/officeDocument/2006/math">
                    <m:f>
                      <m:fPr>
                        <m:ctrlPr>
                          <a:rPr lang="es-MX" sz="2400" i="1" smtClean="0">
                            <a:solidFill>
                              <a:schemeClr val="tx1"/>
                            </a:solidFill>
                            <a:latin typeface="Cambria Math"/>
                          </a:rPr>
                        </m:ctrlPr>
                      </m:fPr>
                      <m:num>
                        <m:r>
                          <a:rPr lang="es-MX" sz="2400" b="0" i="1" smtClean="0">
                            <a:solidFill>
                              <a:schemeClr val="tx1"/>
                            </a:solidFill>
                            <a:latin typeface="Cambria Math"/>
                          </a:rPr>
                          <m:t>𝑚𝑒𝑡𝑟𝑜𝑠</m:t>
                        </m:r>
                      </m:num>
                      <m:den>
                        <m:r>
                          <a:rPr lang="es-MX" sz="2400" b="0" i="1" smtClean="0">
                            <a:solidFill>
                              <a:schemeClr val="tx1"/>
                            </a:solidFill>
                            <a:latin typeface="Cambria Math"/>
                          </a:rPr>
                          <m:t>𝑠𝑒𝑔𝑢𝑛𝑑𝑜𝑠</m:t>
                        </m:r>
                      </m:den>
                    </m:f>
                  </m:oMath>
                </a14:m>
                <a:r>
                  <a:rPr lang="es-MX" sz="2400" dirty="0" smtClean="0">
                    <a:solidFill>
                      <a:schemeClr val="tx1"/>
                    </a:solidFill>
                  </a:rPr>
                  <a:t>, compara la distancia recorrida con un periodo de tiempo.</a:t>
                </a:r>
                <a:endParaRPr lang="es-MX"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963" t="-1569" r="-1111"/>
                </a:stretch>
              </a:blipFill>
            </p:spPr>
            <p:txBody>
              <a:bodyPr/>
              <a:lstStyle/>
              <a:p>
                <a:r>
                  <a:rPr lang="es-MX">
                    <a:noFill/>
                  </a:rPr>
                  <a:t> </a:t>
                </a:r>
              </a:p>
            </p:txBody>
          </p:sp>
        </mc:Fallback>
      </mc:AlternateContent>
    </p:spTree>
    <p:extLst>
      <p:ext uri="{BB962C8B-B14F-4D97-AF65-F5344CB8AC3E}">
        <p14:creationId xmlns:p14="http://schemas.microsoft.com/office/powerpoint/2010/main" val="3726363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267495"/>
                <a:ext cx="8229600" cy="4042460"/>
              </a:xfrm>
            </p:spPr>
            <p:txBody>
              <a:bodyPr>
                <a:normAutofit/>
              </a:bodyPr>
              <a:lstStyle/>
              <a:p>
                <a:pPr algn="just"/>
                <a:r>
                  <a:rPr lang="es-MX" sz="2400" dirty="0" smtClean="0">
                    <a:solidFill>
                      <a:schemeClr val="tx1"/>
                    </a:solidFill>
                  </a:rPr>
                  <a:t>Una proporción es una relación de igualdad de dos o mas razones. Para averiguar una cantidad desconocida en una proporción, multiplica en cruz los términos en las relaciones y resuelve la incógnita.</a:t>
                </a:r>
              </a:p>
              <a:p>
                <a:pPr marL="0" indent="0" algn="just">
                  <a:buNone/>
                </a:pPr>
                <a:r>
                  <a:rPr lang="es-MX" sz="2400" dirty="0" smtClean="0">
                    <a:solidFill>
                      <a:schemeClr val="tx1"/>
                    </a:solidFill>
                  </a:rPr>
                  <a:t>Ejemplo: </a:t>
                </a:r>
                <a14:m>
                  <m:oMath xmlns:m="http://schemas.openxmlformats.org/officeDocument/2006/math">
                    <m:f>
                      <m:fPr>
                        <m:ctrlPr>
                          <a:rPr lang="es-MX" sz="2400" i="1" smtClean="0">
                            <a:solidFill>
                              <a:schemeClr val="tx1"/>
                            </a:solidFill>
                            <a:latin typeface="Cambria Math"/>
                          </a:rPr>
                        </m:ctrlPr>
                      </m:fPr>
                      <m:num>
                        <m:r>
                          <a:rPr lang="es-MX" sz="2400" b="0" i="1" smtClean="0">
                            <a:solidFill>
                              <a:schemeClr val="tx1"/>
                            </a:solidFill>
                            <a:latin typeface="Cambria Math"/>
                          </a:rPr>
                          <m:t>1.0 </m:t>
                        </m:r>
                        <m:r>
                          <a:rPr lang="es-MX" sz="2400" b="0" i="1" smtClean="0">
                            <a:solidFill>
                              <a:schemeClr val="tx1"/>
                            </a:solidFill>
                            <a:latin typeface="Cambria Math"/>
                          </a:rPr>
                          <m:t>𝑝𝑢𝑙𝑔</m:t>
                        </m:r>
                      </m:num>
                      <m:den>
                        <m:r>
                          <a:rPr lang="es-MX" sz="2400" b="0" i="1" smtClean="0">
                            <a:solidFill>
                              <a:schemeClr val="tx1"/>
                            </a:solidFill>
                            <a:latin typeface="Cambria Math"/>
                          </a:rPr>
                          <m:t>2.54 </m:t>
                        </m:r>
                        <m:r>
                          <a:rPr lang="es-MX" sz="2400" b="0" i="1" smtClean="0">
                            <a:solidFill>
                              <a:schemeClr val="tx1"/>
                            </a:solidFill>
                            <a:latin typeface="Cambria Math"/>
                          </a:rPr>
                          <m:t>𝑐𝑚</m:t>
                        </m:r>
                      </m:den>
                    </m:f>
                    <m:r>
                      <a:rPr lang="es-MX" sz="2400" b="0" i="1" smtClean="0">
                        <a:solidFill>
                          <a:schemeClr val="tx1"/>
                        </a:solidFill>
                        <a:latin typeface="Cambria Math"/>
                      </a:rPr>
                      <m:t>=</m:t>
                    </m:r>
                    <m:f>
                      <m:fPr>
                        <m:ctrlPr>
                          <a:rPr lang="es-MX" sz="2400" b="0" i="1" smtClean="0">
                            <a:solidFill>
                              <a:schemeClr val="tx1"/>
                            </a:solidFill>
                            <a:latin typeface="Cambria Math"/>
                          </a:rPr>
                        </m:ctrlPr>
                      </m:fPr>
                      <m:num>
                        <m:r>
                          <a:rPr lang="es-MX" sz="2400" b="0" i="1" smtClean="0">
                            <a:solidFill>
                              <a:schemeClr val="tx1"/>
                            </a:solidFill>
                            <a:latin typeface="Cambria Math"/>
                          </a:rPr>
                          <m:t>3.5 </m:t>
                        </m:r>
                        <m:r>
                          <a:rPr lang="es-MX" sz="2400" b="0" i="1" smtClean="0">
                            <a:solidFill>
                              <a:schemeClr val="tx1"/>
                            </a:solidFill>
                            <a:latin typeface="Cambria Math"/>
                          </a:rPr>
                          <m:t>𝑝𝑢𝑙𝑔</m:t>
                        </m:r>
                      </m:num>
                      <m:den>
                        <m:r>
                          <a:rPr lang="es-MX" sz="2400" b="0" i="1" smtClean="0">
                            <a:solidFill>
                              <a:schemeClr val="tx1"/>
                            </a:solidFill>
                            <a:latin typeface="Cambria Math"/>
                          </a:rPr>
                          <m:t>𝑥</m:t>
                        </m:r>
                      </m:den>
                    </m:f>
                  </m:oMath>
                </a14:m>
                <a:endParaRPr lang="es-MX" sz="2400" dirty="0" smtClean="0">
                  <a:solidFill>
                    <a:schemeClr val="tx1"/>
                  </a:solidFill>
                </a:endParaRPr>
              </a:p>
              <a:p>
                <a:pPr marL="0" indent="0" algn="just">
                  <a:buNone/>
                </a:pPr>
                <a:endParaRPr lang="es-MX" sz="2400" dirty="0">
                  <a:solidFill>
                    <a:schemeClr val="tx1"/>
                  </a:solidFill>
                </a:endParaRPr>
              </a:p>
              <a:p>
                <a:pPr marL="0" indent="0" algn="just">
                  <a:buNone/>
                </a:pPr>
                <a14:m>
                  <m:oMathPara xmlns:m="http://schemas.openxmlformats.org/officeDocument/2006/math">
                    <m:oMathParaPr>
                      <m:jc m:val="centerGroup"/>
                    </m:oMathParaPr>
                    <m:oMath xmlns:m="http://schemas.openxmlformats.org/officeDocument/2006/math">
                      <m:d>
                        <m:dPr>
                          <m:ctrlPr>
                            <a:rPr lang="es-MX" sz="2400" b="0" i="1" smtClean="0">
                              <a:solidFill>
                                <a:schemeClr val="tx1"/>
                              </a:solidFill>
                              <a:latin typeface="Cambria Math"/>
                            </a:rPr>
                          </m:ctrlPr>
                        </m:dPr>
                        <m:e>
                          <m:r>
                            <a:rPr lang="es-MX" sz="2400" b="0" i="1" smtClean="0">
                              <a:solidFill>
                                <a:schemeClr val="tx1"/>
                              </a:solidFill>
                              <a:latin typeface="Cambria Math"/>
                            </a:rPr>
                            <m:t>1.0</m:t>
                          </m:r>
                          <m:r>
                            <a:rPr lang="es-MX" sz="2400" b="0" i="1" smtClean="0">
                              <a:solidFill>
                                <a:schemeClr val="tx1"/>
                              </a:solidFill>
                              <a:latin typeface="Cambria Math"/>
                            </a:rPr>
                            <m:t>𝑝𝑢𝑙𝑔</m:t>
                          </m:r>
                        </m:e>
                      </m:d>
                      <m:r>
                        <a:rPr lang="es-MX" sz="2400" b="0" i="1" smtClean="0">
                          <a:solidFill>
                            <a:schemeClr val="tx1"/>
                          </a:solidFill>
                          <a:latin typeface="Cambria Math"/>
                        </a:rPr>
                        <m:t>𝑥</m:t>
                      </m:r>
                      <m:r>
                        <a:rPr lang="es-MX" sz="2400" b="0" i="1" smtClean="0">
                          <a:solidFill>
                            <a:schemeClr val="tx1"/>
                          </a:solidFill>
                          <a:latin typeface="Cambria Math"/>
                        </a:rPr>
                        <m:t>=</m:t>
                      </m:r>
                      <m:d>
                        <m:dPr>
                          <m:ctrlPr>
                            <a:rPr lang="es-MX" sz="2400" b="0" i="1" smtClean="0">
                              <a:solidFill>
                                <a:schemeClr val="tx1"/>
                              </a:solidFill>
                              <a:latin typeface="Cambria Math"/>
                            </a:rPr>
                          </m:ctrlPr>
                        </m:dPr>
                        <m:e>
                          <m:r>
                            <a:rPr lang="es-MX" sz="2400" b="0" i="1" smtClean="0">
                              <a:solidFill>
                                <a:schemeClr val="tx1"/>
                              </a:solidFill>
                              <a:latin typeface="Cambria Math"/>
                            </a:rPr>
                            <m:t>2.54</m:t>
                          </m:r>
                          <m:r>
                            <a:rPr lang="es-MX" sz="2400" b="0" i="1" smtClean="0">
                              <a:solidFill>
                                <a:schemeClr val="tx1"/>
                              </a:solidFill>
                              <a:latin typeface="Cambria Math"/>
                            </a:rPr>
                            <m:t>𝑐𝑚</m:t>
                          </m:r>
                        </m:e>
                      </m:d>
                      <m:d>
                        <m:dPr>
                          <m:ctrlPr>
                            <a:rPr lang="es-MX" sz="2400" b="0" i="1" smtClean="0">
                              <a:solidFill>
                                <a:schemeClr val="tx1"/>
                              </a:solidFill>
                              <a:latin typeface="Cambria Math"/>
                            </a:rPr>
                          </m:ctrlPr>
                        </m:dPr>
                        <m:e>
                          <m:r>
                            <a:rPr lang="es-MX" sz="2400" b="0" i="1" smtClean="0">
                              <a:solidFill>
                                <a:schemeClr val="tx1"/>
                              </a:solidFill>
                              <a:latin typeface="Cambria Math"/>
                            </a:rPr>
                            <m:t>3.5</m:t>
                          </m:r>
                          <m:r>
                            <a:rPr lang="es-MX" sz="2400" b="0" i="1" smtClean="0">
                              <a:solidFill>
                                <a:schemeClr val="tx1"/>
                              </a:solidFill>
                              <a:latin typeface="Cambria Math"/>
                            </a:rPr>
                            <m:t>𝑝𝑢𝑙𝑔</m:t>
                          </m:r>
                        </m:e>
                      </m:d>
                    </m:oMath>
                  </m:oMathPara>
                </a14:m>
                <a:endParaRPr lang="es-MX" sz="2400" b="0" dirty="0" smtClean="0">
                  <a:solidFill>
                    <a:schemeClr val="tx1"/>
                  </a:solidFill>
                </a:endParaRPr>
              </a:p>
              <a:p>
                <a:pPr marL="0" indent="0" algn="just">
                  <a:buNone/>
                </a:pPr>
                <a14:m>
                  <m:oMathPara xmlns:m="http://schemas.openxmlformats.org/officeDocument/2006/math">
                    <m:oMathParaPr>
                      <m:jc m:val="centerGroup"/>
                    </m:oMathParaPr>
                    <m:oMath xmlns:m="http://schemas.openxmlformats.org/officeDocument/2006/math">
                      <m:r>
                        <a:rPr lang="es-MX" sz="2400" b="0" i="1" smtClean="0">
                          <a:solidFill>
                            <a:schemeClr val="tx1"/>
                          </a:solidFill>
                          <a:latin typeface="Cambria Math"/>
                        </a:rPr>
                        <m:t>𝑥</m:t>
                      </m:r>
                      <m:r>
                        <a:rPr lang="es-MX" sz="2400" b="0" i="1" smtClean="0">
                          <a:solidFill>
                            <a:schemeClr val="tx1"/>
                          </a:solidFill>
                          <a:latin typeface="Cambria Math"/>
                        </a:rPr>
                        <m:t>=</m:t>
                      </m:r>
                      <m:f>
                        <m:fPr>
                          <m:ctrlPr>
                            <a:rPr lang="es-MX" sz="2400" b="0" i="1" smtClean="0">
                              <a:solidFill>
                                <a:schemeClr val="tx1"/>
                              </a:solidFill>
                              <a:latin typeface="Cambria Math"/>
                            </a:rPr>
                          </m:ctrlPr>
                        </m:fPr>
                        <m:num>
                          <m:d>
                            <m:dPr>
                              <m:ctrlPr>
                                <a:rPr lang="es-MX" sz="2400" b="0" i="1" smtClean="0">
                                  <a:solidFill>
                                    <a:schemeClr val="tx1"/>
                                  </a:solidFill>
                                  <a:latin typeface="Cambria Math"/>
                                </a:rPr>
                              </m:ctrlPr>
                            </m:dPr>
                            <m:e>
                              <m:r>
                                <a:rPr lang="es-MX" sz="2400" b="0" i="1" smtClean="0">
                                  <a:solidFill>
                                    <a:schemeClr val="tx1"/>
                                  </a:solidFill>
                                  <a:latin typeface="Cambria Math"/>
                                </a:rPr>
                                <m:t>2.54 </m:t>
                              </m:r>
                              <m:r>
                                <a:rPr lang="es-MX" sz="2400" b="0" i="1" smtClean="0">
                                  <a:solidFill>
                                    <a:schemeClr val="tx1"/>
                                  </a:solidFill>
                                  <a:latin typeface="Cambria Math"/>
                                </a:rPr>
                                <m:t>𝑐𝑚</m:t>
                              </m:r>
                            </m:e>
                          </m:d>
                          <m:r>
                            <a:rPr lang="es-MX" sz="2400" b="0" i="1" smtClean="0">
                              <a:solidFill>
                                <a:schemeClr val="tx1"/>
                              </a:solidFill>
                              <a:latin typeface="Cambria Math"/>
                            </a:rPr>
                            <m:t>(3.5</m:t>
                          </m:r>
                          <m:r>
                            <a:rPr lang="es-MX" sz="2400" b="0" i="1" strike="sngStrike" smtClean="0">
                              <a:solidFill>
                                <a:schemeClr val="tx1"/>
                              </a:solidFill>
                              <a:latin typeface="Cambria Math"/>
                            </a:rPr>
                            <m:t>𝑝𝑢𝑙𝑔</m:t>
                          </m:r>
                          <m:r>
                            <a:rPr lang="es-MX" sz="2400" b="0" i="1" smtClean="0">
                              <a:solidFill>
                                <a:schemeClr val="tx1"/>
                              </a:solidFill>
                              <a:latin typeface="Cambria Math"/>
                            </a:rPr>
                            <m:t>)</m:t>
                          </m:r>
                        </m:num>
                        <m:den>
                          <m:r>
                            <a:rPr lang="es-MX" sz="2400" b="0" i="1" smtClean="0">
                              <a:solidFill>
                                <a:schemeClr val="tx1"/>
                              </a:solidFill>
                              <a:latin typeface="Cambria Math"/>
                            </a:rPr>
                            <m:t>1.0 </m:t>
                          </m:r>
                          <m:r>
                            <a:rPr lang="es-MX" sz="2400" b="0" i="1" strike="sngStrike" smtClean="0">
                              <a:solidFill>
                                <a:schemeClr val="tx1"/>
                              </a:solidFill>
                              <a:latin typeface="Cambria Math"/>
                            </a:rPr>
                            <m:t>𝑝𝑢𝑙𝑔</m:t>
                          </m:r>
                        </m:den>
                      </m:f>
                      <m:r>
                        <a:rPr lang="es-MX" sz="2400" b="0" i="1" smtClean="0">
                          <a:solidFill>
                            <a:schemeClr val="tx1"/>
                          </a:solidFill>
                          <a:latin typeface="Cambria Math"/>
                        </a:rPr>
                        <m:t>=8.89 </m:t>
                      </m:r>
                      <m:r>
                        <a:rPr lang="es-MX" sz="2400" b="0" i="1" smtClean="0">
                          <a:solidFill>
                            <a:schemeClr val="tx1"/>
                          </a:solidFill>
                          <a:latin typeface="Cambria Math"/>
                        </a:rPr>
                        <m:t>𝑐𝑚</m:t>
                      </m:r>
                    </m:oMath>
                  </m:oMathPara>
                </a14:m>
                <a:endParaRPr lang="es-MX" sz="2400" dirty="0">
                  <a:solidFill>
                    <a:schemeClr val="tx1"/>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267495"/>
                <a:ext cx="8229600" cy="4042460"/>
              </a:xfrm>
              <a:blipFill rotWithShape="1">
                <a:blip r:embed="rId2"/>
                <a:stretch>
                  <a:fillRect l="-1111" t="-1207" r="-1111"/>
                </a:stretch>
              </a:blipFill>
            </p:spPr>
            <p:txBody>
              <a:bodyPr/>
              <a:lstStyle/>
              <a:p>
                <a:r>
                  <a:rPr lang="es-MX">
                    <a:noFill/>
                  </a:rPr>
                  <a:t> </a:t>
                </a:r>
              </a:p>
            </p:txBody>
          </p:sp>
        </mc:Fallback>
      </mc:AlternateContent>
    </p:spTree>
    <p:extLst>
      <p:ext uri="{BB962C8B-B14F-4D97-AF65-F5344CB8AC3E}">
        <p14:creationId xmlns:p14="http://schemas.microsoft.com/office/powerpoint/2010/main" val="3590446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OPERACIONES CON UNIDADES Y ANALISIS DIMENSIONAL</a:t>
            </a:r>
            <a:endParaRPr lang="es-MX" dirty="0"/>
          </a:p>
        </p:txBody>
      </p:sp>
      <p:sp>
        <p:nvSpPr>
          <p:cNvPr id="3" name="2 Marcador de contenido"/>
          <p:cNvSpPr>
            <a:spLocks noGrp="1"/>
          </p:cNvSpPr>
          <p:nvPr>
            <p:ph idx="1"/>
          </p:nvPr>
        </p:nvSpPr>
        <p:spPr/>
        <p:txBody>
          <a:bodyPr>
            <a:normAutofit fontScale="85000" lnSpcReduction="20000"/>
          </a:bodyPr>
          <a:lstStyle/>
          <a:p>
            <a:pPr algn="just"/>
            <a:r>
              <a:rPr lang="es-MX" dirty="0" smtClean="0">
                <a:solidFill>
                  <a:schemeClr val="tx1"/>
                </a:solidFill>
              </a:rPr>
              <a:t>La mayoría de las cantidades físicas tienen unidades así como también valores numéricos. Cuando reemplazas un valor dentro de una ecuación, debes escribir tanto el valor como la unidad.. Con frecuencia podrás saber que si estableciste incorrectamente la ecuación revisando las unidades. A menudo, este procedimiento se llama análisis dimensional. Si tu respuesta tiene unidades equivocadas, cometiste un error en el cálculo de ella.</a:t>
            </a:r>
            <a:endParaRPr lang="es-MX" dirty="0">
              <a:solidFill>
                <a:schemeClr val="tx1"/>
              </a:solidFill>
            </a:endParaRPr>
          </a:p>
        </p:txBody>
      </p:sp>
    </p:spTree>
    <p:extLst>
      <p:ext uri="{BB962C8B-B14F-4D97-AF65-F5344CB8AC3E}">
        <p14:creationId xmlns:p14="http://schemas.microsoft.com/office/powerpoint/2010/main" val="537392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411511"/>
                <a:ext cx="8229600" cy="3898444"/>
              </a:xfrm>
            </p:spPr>
            <p:txBody>
              <a:bodyPr>
                <a:normAutofit lnSpcReduction="10000"/>
              </a:bodyPr>
              <a:lstStyle/>
              <a:p>
                <a:pPr algn="just"/>
                <a:r>
                  <a:rPr lang="es-MX" sz="2400" b="1" dirty="0" smtClean="0">
                    <a:solidFill>
                      <a:schemeClr val="tx1"/>
                    </a:solidFill>
                  </a:rPr>
                  <a:t>Ejemplo: </a:t>
                </a:r>
                <a:r>
                  <a:rPr lang="es-MX" sz="2400" dirty="0" smtClean="0">
                    <a:solidFill>
                      <a:schemeClr val="tx1"/>
                    </a:solidFill>
                  </a:rPr>
                  <a:t>Sabemos que </a:t>
                </a:r>
                <a14:m>
                  <m:oMath xmlns:m="http://schemas.openxmlformats.org/officeDocument/2006/math">
                    <m:r>
                      <a:rPr lang="es-MX" sz="2400" b="0" i="1" smtClean="0">
                        <a:solidFill>
                          <a:schemeClr val="tx1"/>
                        </a:solidFill>
                        <a:latin typeface="Cambria Math"/>
                      </a:rPr>
                      <m:t>𝑣</m:t>
                    </m:r>
                    <m:r>
                      <a:rPr lang="es-MX" sz="2400" b="0" i="1" smtClean="0">
                        <a:solidFill>
                          <a:schemeClr val="tx1"/>
                        </a:solidFill>
                        <a:latin typeface="Cambria Math"/>
                      </a:rPr>
                      <m:t>=</m:t>
                    </m:r>
                    <m:f>
                      <m:fPr>
                        <m:ctrlPr>
                          <a:rPr lang="es-MX" sz="2400" b="0" i="1" smtClean="0">
                            <a:solidFill>
                              <a:schemeClr val="tx1"/>
                            </a:solidFill>
                            <a:latin typeface="Cambria Math"/>
                          </a:rPr>
                        </m:ctrlPr>
                      </m:fPr>
                      <m:num>
                        <m:r>
                          <a:rPr lang="es-MX" sz="2400" b="0" i="1" smtClean="0">
                            <a:solidFill>
                              <a:schemeClr val="tx1"/>
                            </a:solidFill>
                            <a:latin typeface="Cambria Math"/>
                          </a:rPr>
                          <m:t>𝑑</m:t>
                        </m:r>
                      </m:num>
                      <m:den>
                        <m:r>
                          <a:rPr lang="es-MX" sz="2400" b="0" i="1" smtClean="0">
                            <a:solidFill>
                              <a:schemeClr val="tx1"/>
                            </a:solidFill>
                            <a:latin typeface="Cambria Math"/>
                          </a:rPr>
                          <m:t>𝑡</m:t>
                        </m:r>
                      </m:den>
                    </m:f>
                  </m:oMath>
                </a14:m>
                <a:r>
                  <a:rPr lang="es-MX" sz="2400" dirty="0" smtClean="0">
                    <a:solidFill>
                      <a:schemeClr val="tx1"/>
                    </a:solidFill>
                  </a:rPr>
                  <a:t>, encuentra </a:t>
                </a:r>
                <a:r>
                  <a:rPr lang="es-MX" sz="2400" i="1" dirty="0" smtClean="0">
                    <a:solidFill>
                      <a:schemeClr val="tx1"/>
                    </a:solidFill>
                  </a:rPr>
                  <a:t>d</a:t>
                </a:r>
                <a:r>
                  <a:rPr lang="es-MX" sz="2400" dirty="0" smtClean="0">
                    <a:solidFill>
                      <a:schemeClr val="tx1"/>
                    </a:solidFill>
                  </a:rPr>
                  <a:t> cuando </a:t>
                </a:r>
                <a:r>
                  <a:rPr lang="es-MX" sz="2400" i="1" dirty="0" smtClean="0">
                    <a:solidFill>
                      <a:schemeClr val="tx1"/>
                    </a:solidFill>
                  </a:rPr>
                  <a:t>v</a:t>
                </a:r>
                <a:r>
                  <a:rPr lang="es-MX" sz="2400" dirty="0" smtClean="0">
                    <a:solidFill>
                      <a:schemeClr val="tx1"/>
                    </a:solidFill>
                  </a:rPr>
                  <a:t> = 67 m/s y </a:t>
                </a:r>
                <a:r>
                  <a:rPr lang="es-MX" sz="2400" i="1" dirty="0" smtClean="0">
                    <a:solidFill>
                      <a:schemeClr val="tx1"/>
                    </a:solidFill>
                  </a:rPr>
                  <a:t>t</a:t>
                </a:r>
                <a:r>
                  <a:rPr lang="es-MX" sz="2400" dirty="0" smtClean="0">
                    <a:solidFill>
                      <a:schemeClr val="tx1"/>
                    </a:solidFill>
                  </a:rPr>
                  <a:t> = 5 min.</a:t>
                </a:r>
              </a:p>
              <a:p>
                <a:pPr marL="0" indent="0" algn="just">
                  <a:buNone/>
                </a:pPr>
                <a:r>
                  <a:rPr lang="es-MX" sz="2400" u="sng" dirty="0" smtClean="0">
                    <a:solidFill>
                      <a:schemeClr val="tx1"/>
                    </a:solidFill>
                  </a:rPr>
                  <a:t>Solución:</a:t>
                </a:r>
              </a:p>
              <a:p>
                <a:pPr marL="0" indent="0" algn="just">
                  <a:buNone/>
                </a:pPr>
                <a:r>
                  <a:rPr lang="es-MX" sz="2400" dirty="0" smtClean="0">
                    <a:solidFill>
                      <a:schemeClr val="tx1"/>
                    </a:solidFill>
                  </a:rPr>
                  <a:t>Despejamos de la ecuación </a:t>
                </a:r>
                <a:r>
                  <a:rPr lang="es-MX" sz="2400" i="1" dirty="0" smtClean="0">
                    <a:solidFill>
                      <a:schemeClr val="tx1"/>
                    </a:solidFill>
                  </a:rPr>
                  <a:t>d</a:t>
                </a:r>
                <a:r>
                  <a:rPr lang="es-MX" sz="2400" dirty="0" smtClean="0">
                    <a:solidFill>
                      <a:schemeClr val="tx1"/>
                    </a:solidFill>
                  </a:rPr>
                  <a:t>, nos queda </a:t>
                </a:r>
                <a14:m>
                  <m:oMath xmlns:m="http://schemas.openxmlformats.org/officeDocument/2006/math">
                    <m:r>
                      <a:rPr lang="es-MX" sz="2400" b="0" i="1" smtClean="0">
                        <a:solidFill>
                          <a:schemeClr val="tx1"/>
                        </a:solidFill>
                        <a:latin typeface="Cambria Math"/>
                      </a:rPr>
                      <m:t>𝑑</m:t>
                    </m:r>
                    <m:r>
                      <a:rPr lang="es-MX" sz="2400" b="0" i="1" smtClean="0">
                        <a:solidFill>
                          <a:schemeClr val="tx1"/>
                        </a:solidFill>
                        <a:latin typeface="Cambria Math"/>
                      </a:rPr>
                      <m:t>=</m:t>
                    </m:r>
                    <m:r>
                      <a:rPr lang="es-MX" sz="2400" b="0" i="1" smtClean="0">
                        <a:solidFill>
                          <a:schemeClr val="tx1"/>
                        </a:solidFill>
                        <a:latin typeface="Cambria Math"/>
                      </a:rPr>
                      <m:t>𝑣</m:t>
                    </m:r>
                    <m:r>
                      <a:rPr lang="es-MX" sz="2400" b="0" i="1" smtClean="0">
                        <a:solidFill>
                          <a:schemeClr val="tx1"/>
                        </a:solidFill>
                        <a:latin typeface="Cambria Math"/>
                      </a:rPr>
                      <m:t>.</m:t>
                    </m:r>
                    <m:r>
                      <a:rPr lang="es-MX" sz="2400" b="0" i="1" smtClean="0">
                        <a:solidFill>
                          <a:schemeClr val="tx1"/>
                        </a:solidFill>
                        <a:latin typeface="Cambria Math"/>
                      </a:rPr>
                      <m:t>𝑡</m:t>
                    </m:r>
                  </m:oMath>
                </a14:m>
                <a:endParaRPr lang="es-MX" sz="2400" dirty="0" smtClean="0">
                  <a:solidFill>
                    <a:schemeClr val="tx1"/>
                  </a:solidFill>
                </a:endParaRPr>
              </a:p>
              <a:p>
                <a:pPr marL="0" indent="0" algn="just">
                  <a:buNone/>
                </a:pPr>
                <a:r>
                  <a:rPr lang="es-MX" sz="2400" dirty="0" smtClean="0">
                    <a:solidFill>
                      <a:schemeClr val="tx1"/>
                    </a:solidFill>
                  </a:rPr>
                  <a:t>Sustituimos los valores en la ecuación, teniendo cuidado de realizar las operaciones con las unidades  correctas y que el resultado me de la unidad correspondiente.</a:t>
                </a:r>
              </a:p>
              <a:p>
                <a:pPr marL="0" indent="0" algn="just">
                  <a:buNone/>
                </a:pPr>
                <a14:m>
                  <m:oMathPara xmlns:m="http://schemas.openxmlformats.org/officeDocument/2006/math">
                    <m:oMathParaPr>
                      <m:jc m:val="centerGroup"/>
                    </m:oMathParaPr>
                    <m:oMath xmlns:m="http://schemas.openxmlformats.org/officeDocument/2006/math">
                      <m:r>
                        <a:rPr lang="es-MX" sz="2400" b="0" i="1" smtClean="0">
                          <a:solidFill>
                            <a:schemeClr val="tx1"/>
                          </a:solidFill>
                          <a:latin typeface="Cambria Math"/>
                        </a:rPr>
                        <m:t>𝑑</m:t>
                      </m:r>
                      <m:r>
                        <a:rPr lang="es-MX" sz="2400" b="0" i="1" smtClean="0">
                          <a:solidFill>
                            <a:schemeClr val="tx1"/>
                          </a:solidFill>
                          <a:latin typeface="Cambria Math"/>
                        </a:rPr>
                        <m:t>=</m:t>
                      </m:r>
                      <m:f>
                        <m:fPr>
                          <m:ctrlPr>
                            <a:rPr lang="es-MX" sz="2400" b="0" i="1" smtClean="0">
                              <a:solidFill>
                                <a:schemeClr val="tx1"/>
                              </a:solidFill>
                              <a:latin typeface="Cambria Math"/>
                            </a:rPr>
                          </m:ctrlPr>
                        </m:fPr>
                        <m:num>
                          <m:r>
                            <a:rPr lang="es-MX" sz="2400" b="0" i="1" smtClean="0">
                              <a:solidFill>
                                <a:schemeClr val="tx1"/>
                              </a:solidFill>
                              <a:latin typeface="Cambria Math"/>
                            </a:rPr>
                            <m:t>67 </m:t>
                          </m:r>
                          <m:r>
                            <a:rPr lang="es-MX" sz="2400" b="0" i="1" smtClean="0">
                              <a:solidFill>
                                <a:schemeClr val="tx1"/>
                              </a:solidFill>
                              <a:latin typeface="Cambria Math"/>
                            </a:rPr>
                            <m:t>𝑚𝑒𝑡𝑟𝑜𝑠</m:t>
                          </m:r>
                        </m:num>
                        <m:den>
                          <m:r>
                            <a:rPr lang="es-MX" sz="2400" b="0" i="1" strike="sngStrike" smtClean="0">
                              <a:solidFill>
                                <a:schemeClr val="tx1"/>
                              </a:solidFill>
                              <a:latin typeface="Cambria Math"/>
                            </a:rPr>
                            <m:t>𝑠𝑒𝑔𝑢𝑛𝑑𝑜𝑠</m:t>
                          </m:r>
                        </m:den>
                      </m:f>
                      <m:r>
                        <a:rPr lang="es-MX" sz="2400" b="0" i="1" smtClean="0">
                          <a:solidFill>
                            <a:schemeClr val="tx1"/>
                          </a:solidFill>
                          <a:latin typeface="Cambria Math"/>
                        </a:rPr>
                        <m:t>𝑥</m:t>
                      </m:r>
                      <m:f>
                        <m:fPr>
                          <m:ctrlPr>
                            <a:rPr lang="es-MX" sz="2400" b="0" i="1" smtClean="0">
                              <a:solidFill>
                                <a:schemeClr val="tx1"/>
                              </a:solidFill>
                              <a:latin typeface="Cambria Math"/>
                            </a:rPr>
                          </m:ctrlPr>
                        </m:fPr>
                        <m:num>
                          <m:r>
                            <a:rPr lang="es-MX" sz="2400" b="0" i="1" smtClean="0">
                              <a:solidFill>
                                <a:schemeClr val="tx1"/>
                              </a:solidFill>
                              <a:latin typeface="Cambria Math"/>
                            </a:rPr>
                            <m:t>60 </m:t>
                          </m:r>
                          <m:r>
                            <a:rPr lang="es-MX" sz="2400" b="0" i="1" strike="sngStrike" smtClean="0">
                              <a:solidFill>
                                <a:schemeClr val="tx1"/>
                              </a:solidFill>
                              <a:latin typeface="Cambria Math"/>
                            </a:rPr>
                            <m:t>𝑠𝑒𝑔𝑢𝑛𝑑𝑜𝑠</m:t>
                          </m:r>
                        </m:num>
                        <m:den>
                          <m:r>
                            <a:rPr lang="es-MX" sz="2400" b="0" i="1" smtClean="0">
                              <a:solidFill>
                                <a:schemeClr val="tx1"/>
                              </a:solidFill>
                              <a:latin typeface="Cambria Math"/>
                            </a:rPr>
                            <m:t>1</m:t>
                          </m:r>
                          <m:r>
                            <a:rPr lang="es-MX" sz="2400" b="0" i="1" strike="sngStrike" smtClean="0">
                              <a:solidFill>
                                <a:schemeClr val="tx1"/>
                              </a:solidFill>
                              <a:latin typeface="Cambria Math"/>
                            </a:rPr>
                            <m:t> </m:t>
                          </m:r>
                          <m:r>
                            <a:rPr lang="es-MX" sz="2400" b="0" i="1" strike="sngStrike" smtClean="0">
                              <a:solidFill>
                                <a:schemeClr val="tx1"/>
                              </a:solidFill>
                              <a:latin typeface="Cambria Math"/>
                            </a:rPr>
                            <m:t>𝑚𝑖𝑛𝑢𝑡𝑜</m:t>
                          </m:r>
                        </m:den>
                      </m:f>
                      <m:r>
                        <a:rPr lang="es-MX" sz="2400" b="0" i="1" smtClean="0">
                          <a:solidFill>
                            <a:schemeClr val="tx1"/>
                          </a:solidFill>
                          <a:latin typeface="Cambria Math"/>
                        </a:rPr>
                        <m:t>𝑥</m:t>
                      </m:r>
                      <m:r>
                        <a:rPr lang="es-MX" sz="2400" b="0" i="1" smtClean="0">
                          <a:solidFill>
                            <a:schemeClr val="tx1"/>
                          </a:solidFill>
                          <a:latin typeface="Cambria Math"/>
                        </a:rPr>
                        <m:t> 5</m:t>
                      </m:r>
                      <m:r>
                        <a:rPr lang="es-MX" sz="2400" b="0" i="1" strike="sngStrike" smtClean="0">
                          <a:solidFill>
                            <a:schemeClr val="tx1"/>
                          </a:solidFill>
                          <a:latin typeface="Cambria Math"/>
                        </a:rPr>
                        <m:t>𝑚𝑖𝑛𝑢𝑡𝑜𝑠</m:t>
                      </m:r>
                    </m:oMath>
                  </m:oMathPara>
                </a14:m>
                <a:endParaRPr lang="es-MX" sz="2400" b="0" strike="sngStrike" dirty="0" smtClean="0">
                  <a:solidFill>
                    <a:schemeClr val="tx1"/>
                  </a:solidFill>
                </a:endParaRPr>
              </a:p>
              <a:p>
                <a:pPr marL="0" indent="0" algn="just">
                  <a:buNone/>
                </a:pPr>
                <a14:m>
                  <m:oMathPara xmlns:m="http://schemas.openxmlformats.org/officeDocument/2006/math">
                    <m:oMathParaPr>
                      <m:jc m:val="centerGroup"/>
                    </m:oMathParaPr>
                    <m:oMath xmlns:m="http://schemas.openxmlformats.org/officeDocument/2006/math">
                      <m:r>
                        <a:rPr lang="es-MX" sz="2400" b="0" i="1" smtClean="0">
                          <a:solidFill>
                            <a:schemeClr val="tx1"/>
                          </a:solidFill>
                          <a:latin typeface="Cambria Math"/>
                        </a:rPr>
                        <m:t>𝑑</m:t>
                      </m:r>
                      <m:r>
                        <a:rPr lang="es-MX" sz="2400" b="0" i="1" smtClean="0">
                          <a:solidFill>
                            <a:schemeClr val="tx1"/>
                          </a:solidFill>
                          <a:latin typeface="Cambria Math"/>
                        </a:rPr>
                        <m:t>=20100 </m:t>
                      </m:r>
                      <m:r>
                        <a:rPr lang="es-MX" sz="2400" b="0" i="1" smtClean="0">
                          <a:solidFill>
                            <a:schemeClr val="tx1"/>
                          </a:solidFill>
                          <a:latin typeface="Cambria Math"/>
                        </a:rPr>
                        <m:t>𝑚𝑒𝑡𝑟𝑜𝑠</m:t>
                      </m:r>
                    </m:oMath>
                  </m:oMathPara>
                </a14:m>
                <a:endParaRPr lang="es-MX" sz="2400" dirty="0">
                  <a:solidFill>
                    <a:schemeClr val="tx1"/>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411511"/>
                <a:ext cx="8229600" cy="3898444"/>
              </a:xfrm>
              <a:blipFill rotWithShape="1">
                <a:blip r:embed="rId2"/>
                <a:stretch>
                  <a:fillRect l="-1111" t="-156" r="-1111"/>
                </a:stretch>
              </a:blipFill>
            </p:spPr>
            <p:txBody>
              <a:bodyPr/>
              <a:lstStyle/>
              <a:p>
                <a:r>
                  <a:rPr lang="es-MX">
                    <a:noFill/>
                  </a:rPr>
                  <a:t> </a:t>
                </a:r>
              </a:p>
            </p:txBody>
          </p:sp>
        </mc:Fallback>
      </mc:AlternateContent>
    </p:spTree>
    <p:extLst>
      <p:ext uri="{BB962C8B-B14F-4D97-AF65-F5344CB8AC3E}">
        <p14:creationId xmlns:p14="http://schemas.microsoft.com/office/powerpoint/2010/main" val="84249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ÁLGEBRA ELEMENTAL</a:t>
            </a:r>
            <a:endParaRPr lang="es-MX" dirty="0"/>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p:txBody>
              <a:bodyPr>
                <a:normAutofit/>
              </a:bodyPr>
              <a:lstStyle/>
              <a:p>
                <a:pPr algn="just"/>
                <a:r>
                  <a:rPr lang="es-MX" sz="2400" dirty="0" smtClean="0">
                    <a:solidFill>
                      <a:schemeClr val="tx1"/>
                    </a:solidFill>
                  </a:rPr>
                  <a:t>Para resolver una incógnita, realiza operaciones aritméticas a ambos lados de la igualdad hasta que la incógnita quede sola a un lado de la ecuación.</a:t>
                </a:r>
              </a:p>
              <a:p>
                <a:pPr marL="0" indent="0" algn="just">
                  <a:buNone/>
                </a:pPr>
                <a:endParaRPr lang="es-MX" sz="2400" dirty="0" smtClean="0">
                  <a:solidFill>
                    <a:schemeClr val="tx1"/>
                  </a:solidFill>
                </a:endParaRPr>
              </a:p>
              <a:p>
                <a:pPr marL="0" indent="0" algn="just">
                  <a:buNone/>
                </a:pPr>
                <a:r>
                  <a:rPr lang="es-MX" sz="2400" dirty="0" smtClean="0">
                    <a:solidFill>
                      <a:schemeClr val="tx1"/>
                    </a:solidFill>
                  </a:rPr>
                  <a:t>Ejemplo: Encontrar el valor de </a:t>
                </a:r>
                <a:r>
                  <a:rPr lang="es-MX" sz="2400" i="1" dirty="0" smtClean="0">
                    <a:solidFill>
                      <a:schemeClr val="tx1"/>
                    </a:solidFill>
                  </a:rPr>
                  <a:t>x</a:t>
                </a:r>
                <a:r>
                  <a:rPr lang="es-MX" sz="2400" dirty="0" smtClean="0">
                    <a:solidFill>
                      <a:schemeClr val="tx1"/>
                    </a:solidFill>
                  </a:rPr>
                  <a:t> en </a:t>
                </a:r>
                <a14:m>
                  <m:oMath xmlns:m="http://schemas.openxmlformats.org/officeDocument/2006/math">
                    <m:f>
                      <m:fPr>
                        <m:ctrlPr>
                          <a:rPr lang="es-MX" sz="2400" i="1" smtClean="0">
                            <a:solidFill>
                              <a:schemeClr val="tx1"/>
                            </a:solidFill>
                            <a:latin typeface="Cambria Math"/>
                          </a:rPr>
                        </m:ctrlPr>
                      </m:fPr>
                      <m:num>
                        <m:r>
                          <a:rPr lang="es-MX" sz="2400" b="0" i="1" smtClean="0">
                            <a:solidFill>
                              <a:schemeClr val="tx1"/>
                            </a:solidFill>
                            <a:latin typeface="Cambria Math"/>
                          </a:rPr>
                          <m:t>𝑎𝑦</m:t>
                        </m:r>
                      </m:num>
                      <m:den>
                        <m:r>
                          <a:rPr lang="es-MX" sz="2400" b="0" i="1" smtClean="0">
                            <a:solidFill>
                              <a:schemeClr val="tx1"/>
                            </a:solidFill>
                            <a:latin typeface="Cambria Math"/>
                          </a:rPr>
                          <m:t>𝑥</m:t>
                        </m:r>
                      </m:den>
                    </m:f>
                    <m:r>
                      <a:rPr lang="es-MX" sz="2400" b="0" i="1" smtClean="0">
                        <a:solidFill>
                          <a:schemeClr val="tx1"/>
                        </a:solidFill>
                        <a:latin typeface="Cambria Math"/>
                      </a:rPr>
                      <m:t>=</m:t>
                    </m:r>
                    <m:r>
                      <a:rPr lang="es-MX" sz="2400" b="0" i="1" smtClean="0">
                        <a:solidFill>
                          <a:schemeClr val="tx1"/>
                        </a:solidFill>
                        <a:latin typeface="Cambria Math"/>
                      </a:rPr>
                      <m:t>𝑐𝑏</m:t>
                    </m:r>
                    <m:r>
                      <a:rPr lang="es-MX" sz="2400" b="0" i="1" smtClean="0">
                        <a:solidFill>
                          <a:schemeClr val="tx1"/>
                        </a:solidFill>
                        <a:latin typeface="Cambria Math"/>
                      </a:rPr>
                      <m:t>+5</m:t>
                    </m:r>
                  </m:oMath>
                </a14:m>
                <a:endParaRPr lang="es-MX" sz="2400" dirty="0">
                  <a:solidFill>
                    <a:schemeClr val="tx1"/>
                  </a:solidFill>
                </a:endParaRPr>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111" t="-1569" r="-1111"/>
                </a:stretch>
              </a:blipFill>
            </p:spPr>
            <p:txBody>
              <a:bodyPr/>
              <a:lstStyle/>
              <a:p>
                <a:r>
                  <a:rPr lang="es-MX">
                    <a:noFill/>
                  </a:rPr>
                  <a:t> </a:t>
                </a:r>
              </a:p>
            </p:txBody>
          </p:sp>
        </mc:Fallback>
      </mc:AlternateContent>
    </p:spTree>
    <p:extLst>
      <p:ext uri="{BB962C8B-B14F-4D97-AF65-F5344CB8AC3E}">
        <p14:creationId xmlns:p14="http://schemas.microsoft.com/office/powerpoint/2010/main" val="3185571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2019</TotalTime>
  <Words>1080</Words>
  <Application>Microsoft Office PowerPoint</Application>
  <PresentationFormat>Presentación en pantalla (16:9)</PresentationFormat>
  <Paragraphs>86</Paragraphs>
  <Slides>19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1" baseType="lpstr">
      <vt:lpstr>Office Theme</vt:lpstr>
      <vt:lpstr>Imagen de mapa de bits</vt:lpstr>
      <vt:lpstr>Presentación de PowerPoint</vt:lpstr>
      <vt:lpstr>CÁLCULOS MATEMÁTICOS BÁSICOS</vt:lpstr>
      <vt:lpstr>FRACIONARIOS, DECIMALES Y PORCENTAJES</vt:lpstr>
      <vt:lpstr>Presentación de PowerPoint</vt:lpstr>
      <vt:lpstr>RELACIONES, TASAS Y PROPORCIONES</vt:lpstr>
      <vt:lpstr>Presentación de PowerPoint</vt:lpstr>
      <vt:lpstr>OPERACIONES CON UNIDADES Y ANALISIS DIMENSIONAL</vt:lpstr>
      <vt:lpstr>Presentación de PowerPoint</vt:lpstr>
      <vt:lpstr>ÁLGEBRA ELEMENTAL</vt:lpstr>
      <vt:lpstr>ÁLGEBRA ELEMENTAL</vt:lpstr>
      <vt:lpstr>PROPIEDADES DE LOS EXPONENTES</vt:lpstr>
      <vt:lpstr>NOTACIÓN CIENTÍFICA</vt:lpstr>
      <vt:lpstr>NOTACIÓN CIENTÍFICA</vt:lpstr>
      <vt:lpstr>OPERACIONES CON NOTACIÓN CIENTÍFICA EN LA CALCULADORA</vt:lpstr>
      <vt:lpstr>OPERACIONES CON NOTACIÓN CIENTÍFICA EN LA CALCULADORA</vt:lpstr>
      <vt:lpstr>GEOMETRÍA Y TRIGONOMETRÍA</vt:lpstr>
      <vt:lpstr>Presentación de PowerPoint</vt:lpstr>
      <vt:lpstr>Teorema de Pitágoras</vt:lpstr>
      <vt:lpstr>Ejemplo 1 Combate de incendios. </vt:lpstr>
    </vt:vector>
  </TitlesOfParts>
  <Company>Tecnológico de Monterrey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Shel-Ha Bahena</dc:creator>
  <cp:lastModifiedBy>ACER</cp:lastModifiedBy>
  <cp:revision>98</cp:revision>
  <dcterms:created xsi:type="dcterms:W3CDTF">2012-08-15T21:00:28Z</dcterms:created>
  <dcterms:modified xsi:type="dcterms:W3CDTF">2013-07-30T23:29:21Z</dcterms:modified>
</cp:coreProperties>
</file>