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67" r:id="rId7"/>
    <p:sldId id="269" r:id="rId8"/>
    <p:sldId id="265" r:id="rId9"/>
    <p:sldId id="268" r:id="rId10"/>
    <p:sldId id="266" r:id="rId11"/>
    <p:sldId id="270" r:id="rId12"/>
    <p:sldId id="260" r:id="rId13"/>
    <p:sldId id="272" r:id="rId14"/>
    <p:sldId id="271" r:id="rId15"/>
    <p:sldId id="261" r:id="rId16"/>
    <p:sldId id="26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06/11/2013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CALOR Y ENERGÍA TÉRMICA</a:t>
            </a:r>
            <a:endParaRPr lang="es-MX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26766"/>
          </a:xfrm>
        </p:spPr>
        <p:txBody>
          <a:bodyPr/>
          <a:lstStyle/>
          <a:p>
            <a:r>
              <a:rPr lang="es-MX" dirty="0" smtClean="0"/>
              <a:t>RADIACIÓN: la transferencia de energía se hace por medio de ondas electromagnéticas.</a:t>
            </a:r>
            <a:endParaRPr lang="es-MX" dirty="0"/>
          </a:p>
        </p:txBody>
      </p:sp>
      <p:pic>
        <p:nvPicPr>
          <p:cNvPr id="22530" name="Picture 2" descr="http://t3.gstatic.com/images?q=tbn:ANd9GcQ3b0zp9BczPC1xSOqzGhFddipHEr4kKWO0RkIfe2m2mzlfPth8ng"/>
          <p:cNvPicPr>
            <a:picLocks noChangeAspect="1" noChangeArrowheads="1"/>
          </p:cNvPicPr>
          <p:nvPr/>
        </p:nvPicPr>
        <p:blipFill>
          <a:blip r:embed="rId2" cstate="print"/>
          <a:srcRect l="28350"/>
          <a:stretch>
            <a:fillRect/>
          </a:stretch>
        </p:blipFill>
        <p:spPr bwMode="auto">
          <a:xfrm>
            <a:off x="539552" y="3140968"/>
            <a:ext cx="2034277" cy="1656184"/>
          </a:xfrm>
          <a:prstGeom prst="rect">
            <a:avLst/>
          </a:prstGeom>
          <a:noFill/>
        </p:spPr>
      </p:pic>
      <p:pic>
        <p:nvPicPr>
          <p:cNvPr id="22532" name="Picture 4" descr="http://t0.gstatic.com/images?q=tbn:ANd9GcQ01oUKgR0H8sLuthDH1rcVVAasuy9VmhH_j5-7crs_lelutv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21088"/>
            <a:ext cx="2466975" cy="1847851"/>
          </a:xfrm>
          <a:prstGeom prst="rect">
            <a:avLst/>
          </a:prstGeom>
          <a:noFill/>
        </p:spPr>
      </p:pic>
      <p:pic>
        <p:nvPicPr>
          <p:cNvPr id="22534" name="Picture 6" descr="http://t1.gstatic.com/images?q=tbn:ANd9GcQQG1GcFF6QTfDjCsCUdzPWRolh_lFc4bL_GZuuLQhu8i8uR6W-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pic>
        <p:nvPicPr>
          <p:cNvPr id="28674" name="Picture 2" descr="http://t0.gstatic.com/images?q=tbn:ANd9GcRwPApznLmspzUeLOOf0TJeHf-rKecl1jY3AmY4gUduRHPoLgMt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2804633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QdYHFcW6FqUX4TVfu-Hcfa-Be3A3yXu6ppAWHOPVHDBA-YUeqK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026088" cy="267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Calor específico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797152"/>
            <a:ext cx="8686800" cy="1282973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Materiales distintos absorben el calor de acuerdo a la naturaleza molecular de sus estructuras. </a:t>
            </a:r>
            <a:endParaRPr lang="es-MX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46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Calor específico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797152"/>
            <a:ext cx="8686800" cy="128297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El incremento de temperatura depende de la cantidad de masa a calentar.</a:t>
            </a:r>
            <a:endParaRPr lang="es-MX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2200275"/>
            <a:ext cx="626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Calor específico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El </a:t>
            </a:r>
            <a:r>
              <a:rPr lang="es-MX" b="1" u="sng" dirty="0" smtClean="0"/>
              <a:t>Calor Específico </a:t>
            </a:r>
            <a:r>
              <a:rPr lang="es-MX" dirty="0" smtClean="0"/>
              <a:t>es la cantidad de energía necesaria para elevar en 1°C la temperatura de 1Kg de una sustancia.</a:t>
            </a:r>
          </a:p>
          <a:p>
            <a:pPr algn="ctr"/>
            <a:r>
              <a:rPr lang="es-MX" dirty="0" smtClean="0"/>
              <a:t>Q = </a:t>
            </a:r>
            <a:r>
              <a:rPr lang="es-MX" dirty="0" err="1" smtClean="0"/>
              <a:t>mC∆t</a:t>
            </a:r>
            <a:r>
              <a:rPr lang="es-MX" dirty="0" smtClean="0"/>
              <a:t> = </a:t>
            </a:r>
            <a:r>
              <a:rPr lang="es-MX" dirty="0" err="1" smtClean="0"/>
              <a:t>mC</a:t>
            </a:r>
            <a:r>
              <a:rPr lang="es-MX" dirty="0" smtClean="0"/>
              <a:t> (</a:t>
            </a:r>
            <a:r>
              <a:rPr lang="es-MX" dirty="0" err="1" smtClean="0"/>
              <a:t>T</a:t>
            </a:r>
            <a:r>
              <a:rPr lang="es-MX" sz="1400" dirty="0" err="1" smtClean="0"/>
              <a:t>final</a:t>
            </a:r>
            <a:r>
              <a:rPr lang="es-MX" dirty="0" smtClean="0"/>
              <a:t> – </a:t>
            </a:r>
            <a:r>
              <a:rPr lang="es-MX" dirty="0" err="1" smtClean="0"/>
              <a:t>T</a:t>
            </a:r>
            <a:r>
              <a:rPr lang="es-MX" sz="1400" dirty="0" err="1" smtClean="0"/>
              <a:t>inicial</a:t>
            </a:r>
            <a:r>
              <a:rPr lang="es-MX" dirty="0" smtClean="0"/>
              <a:t>)</a:t>
            </a:r>
          </a:p>
          <a:p>
            <a:pPr algn="just">
              <a:buNone/>
            </a:pPr>
            <a:r>
              <a:rPr lang="es-MX" dirty="0" smtClean="0"/>
              <a:t>Donde: </a:t>
            </a:r>
          </a:p>
          <a:p>
            <a:pPr algn="just">
              <a:buNone/>
            </a:pPr>
            <a:r>
              <a:rPr lang="es-MX" dirty="0" smtClean="0"/>
              <a:t>Q = calor ganado o perdido.</a:t>
            </a:r>
          </a:p>
          <a:p>
            <a:pPr algn="just">
              <a:buNone/>
            </a:pPr>
            <a:r>
              <a:rPr lang="es-MX" dirty="0" smtClean="0"/>
              <a:t>m = es la masa del objeto.</a:t>
            </a:r>
          </a:p>
          <a:p>
            <a:pPr algn="just">
              <a:buNone/>
            </a:pPr>
            <a:r>
              <a:rPr lang="es-MX" dirty="0" smtClean="0"/>
              <a:t>C = es el calor específico de la sustancia.</a:t>
            </a:r>
          </a:p>
          <a:p>
            <a:pPr algn="just">
              <a:buNone/>
            </a:pPr>
            <a:r>
              <a:rPr lang="es-MX" dirty="0" smtClean="0"/>
              <a:t> ∆t = cambio de temperatura en °C</a:t>
            </a:r>
          </a:p>
          <a:p>
            <a:endParaRPr lang="es-MX" dirty="0" smtClean="0"/>
          </a:p>
          <a:p>
            <a:pPr algn="ctr"/>
            <a:r>
              <a:rPr lang="es-MX" dirty="0" smtClean="0"/>
              <a:t>Unidades del S.I.= C (no confundir con °C), </a:t>
            </a:r>
          </a:p>
          <a:p>
            <a:pPr algn="ctr">
              <a:buNone/>
            </a:pPr>
            <a:r>
              <a:rPr lang="es-MX" dirty="0" smtClean="0"/>
              <a:t>se mide en </a:t>
            </a:r>
            <a:r>
              <a:rPr lang="es-MX" b="1" dirty="0" smtClean="0"/>
              <a:t>J/</a:t>
            </a:r>
            <a:r>
              <a:rPr lang="es-MX" b="1" dirty="0" err="1" smtClean="0"/>
              <a:t>Kg.°C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TRANSFERENCIA DE CALOR</a:t>
            </a:r>
            <a:endParaRPr lang="es-MX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2924944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CALOR</a:t>
                      </a:r>
                      <a:r>
                        <a:rPr lang="es-MX" baseline="0" dirty="0" smtClean="0"/>
                        <a:t> ESPECÍFICO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SUSTANCIA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J/</a:t>
                      </a:r>
                      <a:r>
                        <a:rPr lang="es-MX" dirty="0" err="1" smtClean="0"/>
                        <a:t>Kg.°C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Kcal/</a:t>
                      </a:r>
                      <a:r>
                        <a:rPr lang="es-MX" dirty="0" err="1" smtClean="0"/>
                        <a:t>Kg.°C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SUSTANCIA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J/</a:t>
                      </a:r>
                      <a:r>
                        <a:rPr lang="es-MX" dirty="0" err="1" smtClean="0"/>
                        <a:t>Kg.°C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Kcal/</a:t>
                      </a:r>
                      <a:r>
                        <a:rPr lang="es-MX" dirty="0" err="1" smtClean="0"/>
                        <a:t>Kg.°C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Agua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4,190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390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0.093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Aire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1,050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Vidrio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840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0.20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Hierro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460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0.11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Mercurio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140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0.033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Aluminio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920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0.22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Plata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234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0.056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TRANSFERENCIA DE CALOR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Determina la cantidad de calorías necesarias para incrementar la temperatura de 1 litro de agua a 40°C.</a:t>
            </a:r>
          </a:p>
          <a:p>
            <a:pPr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Se suministra 20,000 cal a una lámina de hierro y a una lámina de cobre, ambas de masa 2Kg. Si la temperatura inicial de las láminas es de 40°C, ¿Qué temperatura alcanzan? </a:t>
            </a:r>
          </a:p>
          <a:p>
            <a:pPr algn="just"/>
            <a:r>
              <a:rPr lang="es-MX" dirty="0" smtClean="0"/>
              <a:t>(</a:t>
            </a:r>
            <a:r>
              <a:rPr lang="es-MX" dirty="0" err="1" smtClean="0"/>
              <a:t>C</a:t>
            </a:r>
            <a:r>
              <a:rPr lang="es-MX" sz="1500" dirty="0" err="1" smtClean="0"/>
              <a:t>hierro</a:t>
            </a:r>
            <a:r>
              <a:rPr lang="es-MX" dirty="0" smtClean="0"/>
              <a:t> = 0.11 </a:t>
            </a:r>
            <a:r>
              <a:rPr lang="es-MX" dirty="0" err="1" smtClean="0"/>
              <a:t>kcal</a:t>
            </a:r>
            <a:r>
              <a:rPr lang="es-MX" dirty="0" smtClean="0"/>
              <a:t>/</a:t>
            </a:r>
            <a:r>
              <a:rPr lang="es-MX" dirty="0" err="1" smtClean="0"/>
              <a:t>Kg.°C</a:t>
            </a:r>
            <a:r>
              <a:rPr lang="es-MX" dirty="0" smtClean="0"/>
              <a:t>, </a:t>
            </a:r>
            <a:r>
              <a:rPr lang="es-MX" dirty="0" err="1" smtClean="0"/>
              <a:t>C</a:t>
            </a:r>
            <a:r>
              <a:rPr lang="es-MX" sz="1500" dirty="0" err="1" smtClean="0"/>
              <a:t>cobre</a:t>
            </a:r>
            <a:r>
              <a:rPr lang="es-MX" dirty="0" smtClean="0"/>
              <a:t> = 0.093 </a:t>
            </a:r>
            <a:r>
              <a:rPr lang="es-MX" dirty="0" err="1" smtClean="0"/>
              <a:t>kcal</a:t>
            </a:r>
            <a:r>
              <a:rPr lang="es-MX" dirty="0" smtClean="0"/>
              <a:t>/</a:t>
            </a:r>
            <a:r>
              <a:rPr lang="es-MX" dirty="0" err="1" smtClean="0"/>
              <a:t>Kg.°C</a:t>
            </a:r>
            <a:r>
              <a:rPr lang="es-MX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TRANSFERENCIA DE CALOR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MX" dirty="0" smtClean="0"/>
              <a:t>Un envase contiene 10 litros de agua a una temperatura de 20°C. Si dentro del mismo se coloca un pedazo de hierro de 1Kg, que previamente se ha calentado a una temperatura de 200°C ¿Cuál es la temperatura de equilibrio del conjunto, si asumimos que el envase no pierde ni recibe calor?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6000" dirty="0" smtClean="0"/>
              <a:t>CALOR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5203304" cy="53038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smtClean="0"/>
              <a:t>Una manera de calentar un objeto es ponerlo en contacto con uno más caliente.</a:t>
            </a:r>
          </a:p>
          <a:p>
            <a:pPr algn="just"/>
            <a:r>
              <a:rPr lang="es-MX" dirty="0" smtClean="0"/>
              <a:t>La energía térmica del objeto caliente disminuye y la del cuerpo frío aumenta. </a:t>
            </a:r>
          </a:p>
          <a:p>
            <a:pPr algn="just"/>
            <a:r>
              <a:rPr lang="es-MX" dirty="0" smtClean="0"/>
              <a:t>La energía nunca fluye desde un objeto más frío a uno caliente.</a:t>
            </a:r>
          </a:p>
          <a:p>
            <a:pPr algn="just"/>
            <a:r>
              <a:rPr lang="es-MX" b="1" dirty="0" smtClean="0"/>
              <a:t>CALOR: es la energía que fluye entre dos objetos como resultado de una diferencia en la temperatura.</a:t>
            </a:r>
          </a:p>
          <a:p>
            <a:pPr algn="just"/>
            <a:r>
              <a:rPr lang="es-MX" dirty="0" smtClean="0"/>
              <a:t>El calor al igual que otras formas de energía se mide </a:t>
            </a:r>
            <a:r>
              <a:rPr lang="es-MX" dirty="0" err="1" smtClean="0"/>
              <a:t>Joulios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194" name="Picture 2" descr="http://t2.gstatic.com/images?q=tbn:ANd9GcRg11TWbFIkar034XZ3qlXx_5MwlGOtBlS21EeJ32IVhrZ85WkX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3114437" cy="327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dirty="0" smtClean="0"/>
              <a:t>CALOR 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46846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La cantidad de energía transferida (calor) a una sustancia u objeto puede ser determinada midiendo el cambio de temperatura experimentada por una cantidad conocida de la sustancia que absorbe calor.</a:t>
            </a:r>
            <a:endParaRPr lang="es-MX" sz="2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5085184"/>
            <a:ext cx="8686800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 caloría aumenta en 1°C la temperatura de 1g de agua.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s-MX" sz="2000" dirty="0" smtClean="0">
                <a:solidFill>
                  <a:schemeClr val="tx2"/>
                </a:solidFill>
              </a:rPr>
              <a:t>Una Kilocaloría aumenta en 1°C la temperatura de 1Kg de agua.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Btu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aumenta en 1°F la temperatura de 1Lb de agua.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s-MX" sz="2000" baseline="0" dirty="0" smtClean="0">
                <a:solidFill>
                  <a:schemeClr val="tx2"/>
                </a:solidFill>
              </a:rPr>
              <a:t>1 cal</a:t>
            </a:r>
            <a:r>
              <a:rPr lang="es-MX" sz="2000" dirty="0" smtClean="0">
                <a:solidFill>
                  <a:schemeClr val="tx2"/>
                </a:solidFill>
              </a:rPr>
              <a:t> = 4.19J			1kcal = 4190J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505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dirty="0" smtClean="0"/>
              <a:t>CALOR 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46846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El valor energético de los alimentos se especifica en Kilocalorías, aún cuando se debe utilizar el termino de calorías. En este caso la Caloría (con mayúscula) corresponde a Kilocaloría.</a:t>
            </a:r>
            <a:endParaRPr lang="es-MX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9672" y="378904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Así , cuando se dice que un helado de chocolate contiene 400 Calorías, en realidad nos estamos refiriendo a 400 Kilocalorías o 400,000 calorías.</a:t>
            </a:r>
            <a:endParaRPr lang="es-MX" dirty="0"/>
          </a:p>
        </p:txBody>
      </p:sp>
      <p:pic>
        <p:nvPicPr>
          <p:cNvPr id="1028" name="Picture 4" descr="http://t3.gstatic.com/images?q=tbn:ANd9GcRQifFK0UjGm7dGJEx9YojDn7KGtHbmNv9YAij-x22A8H64a6X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2952328" cy="234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554162"/>
            <a:ext cx="5499720" cy="511519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CODUCCIÓN: transferencia de energía térmica por choque de partículas, contacto de cuerpos.</a:t>
            </a:r>
          </a:p>
          <a:p>
            <a:pPr algn="just"/>
            <a:r>
              <a:rPr lang="es-MX" dirty="0" smtClean="0"/>
              <a:t>La energía se propaga de una molécula a otra, sin que se produzca desplazamiento de las mismas; son excitadas sin que varíe su posición en el espacio.</a:t>
            </a:r>
          </a:p>
        </p:txBody>
      </p:sp>
      <p:pic>
        <p:nvPicPr>
          <p:cNvPr id="6146" name="Picture 2" descr="http://t2.gstatic.com/images?q=tbn:ANd9GcTvWYXbkT-XhnQFp7wbDTIjuc4evsg1FUUKFH38G0T_z8X6hTU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426245" cy="304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554162"/>
            <a:ext cx="549972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smtClean="0"/>
              <a:t>La conducción del calor se produce por la colisión entre átomos y moléculas de los materiales sometidos a calentamiento.</a:t>
            </a:r>
          </a:p>
          <a:p>
            <a:pPr algn="just"/>
            <a:r>
              <a:rPr lang="es-MX" dirty="0" smtClean="0"/>
              <a:t>El papel de los electrones libres es fundamental, estos se mueven aleatoriamente a través del metal provocando colisiones con otros electrones y átomos, lo cual incrementa la transferencia de calor.</a:t>
            </a:r>
          </a:p>
          <a:p>
            <a:pPr algn="just"/>
            <a:r>
              <a:rPr lang="es-MX" dirty="0" smtClean="0"/>
              <a:t>Buenos conductores: metales</a:t>
            </a:r>
          </a:p>
          <a:p>
            <a:pPr algn="just"/>
            <a:r>
              <a:rPr lang="es-MX" dirty="0" smtClean="0"/>
              <a:t>Malos conductores: madera, telas, papel, plásticos, gases.</a:t>
            </a:r>
          </a:p>
          <a:p>
            <a:pPr algn="just"/>
            <a:endParaRPr lang="es-MX" dirty="0" smtClean="0"/>
          </a:p>
        </p:txBody>
      </p:sp>
      <p:pic>
        <p:nvPicPr>
          <p:cNvPr id="6146" name="Picture 2" descr="http://t2.gstatic.com/images?q=tbn:ANd9GcTvWYXbkT-XhnQFp7wbDTIjuc4evsg1FUUKFH38G0T_z8X6hTU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872208" cy="1662392"/>
          </a:xfrm>
          <a:prstGeom prst="rect">
            <a:avLst/>
          </a:prstGeom>
          <a:noFill/>
        </p:spPr>
      </p:pic>
      <p:sp>
        <p:nvSpPr>
          <p:cNvPr id="24578" name="AutoShape 2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80" name="AutoShape 4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82" name="AutoShape 6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84" name="AutoShape 8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8 Imagen" descr="elec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1613707" cy="1370260"/>
          </a:xfrm>
          <a:prstGeom prst="rect">
            <a:avLst/>
          </a:prstGeom>
        </p:spPr>
      </p:pic>
      <p:pic>
        <p:nvPicPr>
          <p:cNvPr id="24586" name="Picture 10" descr="http://t1.gstatic.com/images?q=tbn:ANd9GcRXTPJQYqJ7G1k-OCUyCgnIsKzIjOfsEyRvpjq_FKzuqALNRl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2099412" cy="1354459"/>
          </a:xfrm>
          <a:prstGeom prst="rect">
            <a:avLst/>
          </a:prstGeom>
          <a:noFill/>
        </p:spPr>
      </p:pic>
      <p:pic>
        <p:nvPicPr>
          <p:cNvPr id="24588" name="Picture 12" descr="http://t3.gstatic.com/images?q=tbn:ANd9GcRlGWG9vfDs9WS6JCB4JP7wdvh8a2WKJGj_gZYx-BLUFn2bux6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157192"/>
            <a:ext cx="1724025" cy="1438275"/>
          </a:xfrm>
          <a:prstGeom prst="rect">
            <a:avLst/>
          </a:prstGeom>
          <a:noFill/>
        </p:spPr>
      </p:pic>
      <p:sp>
        <p:nvSpPr>
          <p:cNvPr id="24590" name="AutoShape 14" descr="data:image/jpeg;base64,/9j/4AAQSkZJRgABAQAAAQABAAD/2wCEAAkGBhQSERUUExIWFRUVGSIYGRgYFBgcHxoaHx4aHiAbIBkYHyYfHR0kIB0gIS8gJSgqLCwsHx4xNTAqNigrOCoBCQoKDgwOGA8PGjQiHyU1LDAtLS0pKjUsNDApNSw1MCo1KSw1LzU0LDU1NDUuLjUpLCkuNSkpNTUpKjUpNTUwLP/AABEIAIYAWQMBIgACEQEDEQH/xAAcAAACAwEBAQEAAAAAAAAAAAAABgMEBQcCAQj/xABHEAACAQIDBAYFBwkGBwAAAAABAhEAAwQSIQUxQXEGEyJRYYEHMpGhsTNCUmJyksEjU4KTorKzwtEUF0Nz8PEVGCQ0VIPS/8QAGQEBAAMBAQAAAAAAAAAAAAAAAAIDBAUB/8QALhEAAgIBAgMGBQUBAAAAAAAAAAECEQMhMQQS8EFRYZGxwSJxoeHxMnKBgtET/9oADAMBAAIRAxEAPwDuNU9rvcFlzZ9eNNA0d5CkgMQJIEiTVyigFrDi46hnzOGAMi/dE6bwEtCOU14xeDBg9S4A9Y5bd08wb0sI5RXzG3Dat2mXhcdOOozM2sfZpgtYdSoOokT67ae+gMvB4HCXDl6tM0SUa2isRprGUEjd2hI8amxOx8JbEvatKN2qgSe4d58BVvEbMV1IIB4jMAQG+lH0vEQaxMFhXVu0FLligMPoABOss8GR84D8QJLmzsG26w36Nhx8VqBdh2RutXhys2tfatX7zWlmTMbwESdCAdQBqCwMHhVmzhLbkheEfNQyCAQRIOmu/wADUnFpWQWSLdJlEYO0N2HujxFtVPtWDReZVHZXEL4G8Fn9Y5nyrROzkHrEfdQfAVm7Wwyq2VR6yEnxYajz0jzI41EmT7Ev3Wc5nz2+0CYEBgygANClz62YwBIA57VUdifIJ5/E1eoAooooBG6RYo9i2JE32aY8bgieFaGEc9nrLrsoGoEie7UMPhVfaltixKQXDuVzbpl953gedVtmrmQyGIYauWPbPEgb1Xu3aRW3Glyqjn5IyblKT0T26fXmblzE4cfMuGPFviWqrj+kSEqqSjMe5SWAiRx4COHOs63Z6t1SSUYaSxJVl8TrqPHePGvl+w3WE5FyrbMNqWDb437v9TVkIR3l2eJRmlki0oVTrZV6Gla2jaZ2th8rRmZOrYzIA7UtqIjQEczxvHEWvrEnUkKIn7LT75il/A2nlGyoQbYzNEMW0PedK9gG5cMMQtswAD6zRMnvCyIHfPdSUFpR7j5viUq0vsfXoaN3FJmMqzL3ZQJI4yq/j7Kz3xAe6gW2AEE5iNdWAAnkfdVNrduO0LokwLxYjtcDoRCzu0C7quYfBFcpJBIjMcsSZGoAMDlrXlRaJzhKDTT+n59n4DTscRZUd0/vGrtU9kfJLzP7xq5XPOmFFFFAJe28QQLqqrFiLrDLv0YgecsPfXnG4FXXipQHJDEZTGhgaGIFTYj/ALk+Iue66P6mvti8HWQI1Ig94JH4Vtxq46mPNJwacdO2/n+CGDcW0+7UOeRRtPa3uqC/cVmVgrlyjZVMqCOIM7jVm9dIe2oiGzTyA0jzqJ2JC5mUhlYELMsfqmZ0FaIGDiLqPmvM9WEGYesrC2BlklQPgSKiW2wZEnLLvcaI1XMSF5HMJ+zFT2mAA7RCgL2fnDwO/foKjwrNc6u6QFlCCJnflIg+R9oqM9y3h2+Vt9OnXXeWrtoMpVhKnQg8ajt3SXZT80oR5/7VPVO035S4YIAKKJG+NSR3jUa8+6oyJY9U77P9Q17I+SXmf3jVyqWyT+TjuZ1+67j8Ku1zjqBRRXKvSd6WLuFxBweFULcUAvdYTlzCQEU6ExvYyOEUAybTQ51KwWW62hIEoXYN7AQfKq9zZ7FiA2W2XFwxIad5Wd2UtqeZFK/o42s9/D33vu11+uJJbUwVXgdAJk8BvrbO0WAyiyzP3q0Kw75BJHKPOt+ONwRgnlkptJrTvdeumnuaIBa9PBFj9JoJ9igfeFQi+OsNvLBXUN2dM2f1QBv0mO48altMzfNYfaf8BJqpbwLC4zlT2jAAgCFEAtJMyZPgCKuSpmOU+eLdbJJea+7JcMSL7Ek6qhERuGfVgY1nu8KLWEz2DaJgqck9xUyrfutyIqNcCesQ5FAAKndprIIzAz3VYOBKsWVQSRB7TLMcY1EjvrxxtlscziuZb/C/5jp9yxavHKS65CPW1EabyCOFV7N/rbltVJGZczDukplkDcd/srPvWSrdtLjiS0Nc7I10B0AIHAEmpbd5ct2EyFgWJBO+OJ4eFeShKrPI58PNS3+Tr69WkO2yPUb/ADLv8W5V2uFbL9JuJwUZj19qTKP62pJOV94P2pHKZp1/vx2Z+dufqmrmHXOgVw70vej/ABTYx8bZQ3bVxVzhRLIVULqo1KwJzCY46V3GigPy1sPal6w2ay7IT60ag8xv9x5U64Lp/eKxdVHG4mSh/D4U6dOti2Lt9A1pCxUDNADZnxGHQGRrOXOJ8TWn/d1hwrLba7aV94VwwO/86rEbzoKkpyjsyEscZfqQkWNtqd1q6v2bls+9tTWjYxbNuGIHLIf56v7R9GrjWw9liBEXLIkwIHaUxPlSzY2iWbqzhrSvaBVh21kzxideHHdWqGTPNWnfkc/Jh4XG0pKr/d7DHZtXG44n7qf/AGDVm1soN6xxJ8JtD3dZWXsHHvi2Nuzg7C9WBndrtyB5BRJPdPCm3A7KNxA+XDCeH9nLagkaEuDGncK8nmzQdSfoSx8Nw2Vc0Va/t7mXj8ctrQAL3Z71pT90EmlXb2JxFxBOcW2MDIjAHf8A4lzKI8VU8xTvtzBXLdu3lu5Va6qMtu3bQduVESGM5yvHvq/hejlhkQspuQAR1js4BOsgMSONZ3OT3ZtjjjHZHI9m9AziXyt2hlcBLRJCMDkUXLugVZGaB2iBpVj/AJa1/wDNP6of1rtVqyqgBQFA3ACAPIV7qBYFFFFAJ+2u1tBF+thx5g4q6fcimnCk9e1tPXheYjkmGtj3NdanCgCuXdILSW9oYhnEIxXzZlt6+XaPOuo1y70mYFr2OtoGCqbQPq8cz66anTh/Wr8GRQlrsZOLwyywXLunZuejTBFLF9mHaa4QT35VGvtJpo2P8mRwD3AOQuOBWf0RslcBaUtmIUy0ATq2sCtDZHyZ/wAy5/FeoZJ883ItwY/+WNQ7ir0sMYV3/NlLv6t0f+Wr2zvkwPoyn3SV/Co9t4frMNeQb2tsBzKmKq9GcZ1lmR4HnnRLh97mqy416KKKAKKKKAT9idrHsTw69vbdt2x7rdOFKHQ3tXnfutD9u9iH+EU30AUjdO8P/wBZhWEy6uhiJOUZh62gG+nmlPpcs4zA87v8M0BvbDwnVYe0nco4zqdTr5142KezcHdcP7QVvfmnzq3gz+TT7I+AqlsX/F0jtjT/ANVqgNI0s9CBlRrf0AE87bXLJ/hCmeljYPYxl9PrXI9tu8ffiDQDPRRRQBUeJuhUZjuUEnyE1JWX0puEYLEkb+peOZUge8igMjoHaOW4x3hbNs81sWyfe5pqJrE6KIMt8jc2IuRyUi3/ACVk41f7bj7uFvXXt2rKqwtISvXBhJYsNSo3QPjNAa+N6aYO02V8TbzDgCWPsQHWsC7i/wDiV23ew93q0w5ZO2mpZwFzATuyk6Gkj0nbBXDY6ybdnJhzZCqVTQOGfMO8sQVMnU+VbXRN7RZWzKCNJD5SJ37iP9CpJqvEg1LmVPQfNm7bVLNvrcyDKB1jKApgROZSVX9IrWphcKqZis9s5jrPzVXTwhRSzt7a9tcPkt5HIWMgkrG7UqQFXhLECtDoStwYK11qBG7cKGYhU6x8gBbWMmWJ4d1RJI3aVycm0z9fL+1auSfbh1HspopZ25ZIxtpgYJQN5W7qBv2bzCh6M1FFFAKGN27tCwC1y3hHUfRuXVPHgUI4d9LW3PSnmQ2nw8FjvW5IlSDuIGhiOU0UUBY6KdN7ty2trD2LeZizFrtxgCzMzMYRTxJ05U17N2BdOIXFYq6j3EQqi20yqoaJ1Pabdx3a99FFAbmKwiXFKXEV1O9WAIPkayR0MwoMi0V8FuXVA5KrADyFFFAXE2HZBBKZivq52Z8vLOTHlV+iigCs7auxxeKNmKskiYmVaMwj9FTPhRRQGj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sp>
        <p:nvSpPr>
          <p:cNvPr id="24578" name="AutoShape 2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80" name="AutoShape 4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82" name="AutoShape 6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84" name="AutoShape 8" descr="data:image/jpeg;base64,/9j/4AAQSkZJRgABAQAAAQABAAD/2wCEAAkGBhQSERUUExQVFRQUGB0aFxQUGBgcHBgdGhkaGhwZFxgcHyYeHBwjGhgXITsgIycpLCwsGR8xNTAqNSYrLCkBCQoKDgwOGg8PGjUiHCQqLCwsLCwvLyksLCwwKSkqKjUsLCwpKiwpKi8sLC4sNSksLC0pLCksKSksLCwpLSwsKf/AABEIAMUA6AMBIgACEQEDEQH/xAAcAAACAgMBAQAAAAAAAAAAAAAABgUHAQMEAgj/xABHEAACAQMCBAUCBAQDBAUNAAABAgMABBESIQUGMUEHEyJRYRRxIzJCgTNSkaFTYrEVJENyc8HR0+EWFzQ1VGNkg5SisrPS/8QAGgEBAQADAQEAAAAAAAAAAAAAAAECAwUGBP/EAC4RAQACAQMCAwUJAQAAAAAAAAABAhEDBCESMQVBURMiYYHwFCNxkaGxwdHxcv/aAAwDAQACEQMRAD8AvGiiigKKK8u4AJPQdaDzPcKilmYKqjJYnAAHcntStxHxT4dCcfUrKxGQkGZCe2BoyMn2NJsVvJzBeTapnThtvIFWIAL5jLgkSDuOu+fbarL4LyxbWi6beCOIdMooDHfO7fmP7mgiE8QYyQPpL8Akbm0lwMjOTgdB0rxL4p8PR9EsrxP3SWGVSM9yCuw+abcVjTUHNw/i8M41QyxyD3Rg3+ldeahrnlG2ebz/ACgs4BUTR5RsH5XGf3zUdNwe/gOba6EyAZEN2AWY56eeu4XHupNUNWaKT08QRDL5d/bvZajhJXZXhc9x5i7L7+oDamiG/jaPzFdGjIzrVgVx76htig35ozSVc+I6zsYeGRm8mBwzjKwxfMkp/fZc5r3/ALG4rcY868htVIyUtI9TA+3mS5BH7e1A5ZrOaUIfDoAZe9v2ckFnFwyhmHcIPSo36DatknI8ioFg4hexY7s6y7e2JFP9c1A15opSdOJ2xLaor6ML/D0iGUn3DZKH7HH7Vt5a5+hum8p1e2uQN7a4Gl8e6ZwHHyKBoozUfxbj0FsoM8qx6tlDHdyOyL1Y/ABNLo5mu7wj6CFVgIOLy5yFJ3H4cK+s4P8ANgVQ4lqh+Jc42dvnzbmFCBnTrBbHuFG5/YVGxcoTzD/fb2SUFdLQwAQxMMnOoDLNkbdRUrw7lS0tyDDbQRsuwZI1DDbH5sZ/vQREXiXaSLqgW5uACATBbzNjPudONhvWq68ToIl1yW99Gg6u9rIFGW07kjb3+1OGmjTUEHwbnmyuiqw3MTO2cRk6XOOvobDdj2qdzSzzZyBb3wDNmKddo7mIlXTfJxg433G/vS54f84zLdzcNvn/ABosCBnADSIBsWOfU5GG/rQWVRQKKoKKKKAooooClDxW4l5HCrh8uMqFzGQD6yF6kHbfem+kHxw/9TXH/NH/APmtBNeH3CPpuH28Z0ZCBiY1Kg6vV0O+cHf5pkqC4LxaFbaANNEpESbF0B/IOxIqXgulcZRlYe6kEf1FMTA3UVgVmgKKK5uI8QSCJ5ZGCogLMx7AUHJzDxm3tYWkuWVY8Yw2Dq/yqnViemkVV3C/Dye/E7HXY2Mp1Q2alhqOdnkjJwobqVGPsKnOVrF+KXQ4lcqVhjJFnAw7f4zA4OTsR1G9WQKBQ4LxOOxEdpNBHaaiFh8slo5T3w2n0k/5zk03Ka1XtkkqMkiK6MMMrgEEfINKL8v3NhhrB2lt1OXs5TrOM/ktnbGjbOzHG1SA60VC8E5qiucqNUUykhrebCyjHU6M5K7/AJhsa5OO81shEVpE11OxIAQjy4yOvnydExnOn8x7CqJfinF4baJpZ5FjjXqzHA36Ae5PsNzSNxyA8bGiGHyo4mGm+uI2V85BP0y+lwf8zYHxTJacreY4lvGM8gIZYiSYYm94kIGfu2SO2KYsVIFUWVieE3KLxANexTSAW97JqkeFiRhHVyRGM76kP9e1qrXi5tlkVkdQysCCpGQQRgg0hcBum4RMllcyB7aZiLOXBypJ/guAMAZOx3642oLDoooqgooooMGqy8ZHMDWN1GVSVLgL5gUatLDBGcdMZ2NWdSD4zXirYLGRlppo0QYGCdQOCTsAQKkh8jbIBHQ9K9VosI9MaDSEwoGgYwuB0GNtvit9UFFFFAUUVg0HHxniqW0Mk0n5Y1LH3OOw+TXz7zV4mz8RLRRKfLfYRgE5Hyg/Mau3n3hT3NhPFHu5XKjGc43wPk187crcxy8PnMiYVwCpEikge4ZQQc/au/4Ps6a8XvMRa1e1Z8/i1alsON+GTld4Zc/l3ikJIG+c42HavXCry4gmXyxKsw/KvrB+2jqf6U4nx04hnpbY9/Kf/vK9TeN17qBC2rEfq8ph/Q6816Lp314nTvoVmvPEz/P1LV7scxJ48MfEd7stBcACRejEgE/BGxJ/arJFUL4X2k99xN7t1IUZLuFOnVsdI+avkV47xLQpobi1KcRxx3x6xlvpMzHLJquuYtXFr8WUbf7pbEPdMv6nH5YQwOD7kEdqaudOYPorKafBJVcKBjJZvSvXbqQa4PDfgQt7JGYDzrgCWZgpUsz7+sEk5Gcdh8Vz2ZpjXAA7CvVFFAVy8Q4lHAheV1jQfqchR9t+p+O9R3MPNsFoY0kLGWc6Yoo1LM5+AOg6bmoPgnK89zObviQAYH8GzVtcMWOkhByGk367YoOCXhsnGZBI9sLe1QHyZ3yt0zdnTBBjTPZs6ga7+XeLtZEWl5GkOWCwzRJphlJOyqBkq3vrxk07AVovbFJkaORQ6OMFWGQc1MDeDWaR4jLwcacPPw1EJ1k6poMZO4AGuP8Auu/Wm3hnFI7iJZoWDxuMqw6EUHXUNzXy1Hf2slvLsHGzDqrDdWH2ONqmaxVCnyNzAX8yzmZTdWRCOVBAdcDTIB2BBAxnqKbarrnfh6WnELTiEcLfnKXLxj9LDSGk3xgE9TVhxuCAQcgjII757ioPVFFFUYNVj4hTfV8UsLAAFVfznYerSVBwGQEFR8kjr3qzZHABJOAOpPYe5qt/DeA3V/fcRZSqu/kxEHKOiHGobb/lG/3oLJWs0CigKKKKAooooMEUoc1+GFnfZZlMUp/4sex/cflP704VjFZ01L6duqk4n4cExlSPGPAR40d4bjzNIJCFPUcDOBg4zW7kLwjtbmFLiWR5AchoQQMMNirMpzkHsDVzsNqqiw4rFwbiUqPKosLsl00sGEMn6hId2XODgDbcV0b+Mb3Ur0zqT+zD2dfRZfCODQ2sQigjWONeir/qT1J+TXbilJvE6zLKsRmuC3T6eCR/74A7V7vOa7vC+Tw2d2c+kySRIoGM5kILMm3uvXauVNszyzRHMsX1nGbS1ZswwRmd4sAhnBwmrG4xnO/xVgiqa5Mi4ldX93xGOO2jZvwNMrSaPQRkoyg68aMZ23PTtTxPZcXkYn6i0t1BGEjieUttvqZ9PffYfvQNpNLvMfOC28kVvGFluZ20pFqxpHUvJgEqgHfFI/MTcXW5gtYeIeZLIPX5dsipEo2LytliGPYYHxUlwrwruLVpHg4nKskxUyO0MblsZ1btvuent80DByzyd5M0tzcP591KfztusS5OI4cjIUe+2cU0CleTliIH8S9utfc/VMmT76QQB9gK9xcoRMMrd3jD3F3If+uplcGXNGaXf/IlP/ab3/6qT/trkvOXreL+Je3a/Bu5M/0zn+1MyGuSMEEEAg9juD9xSNxLg8nC3kurGLXbsNVxZhiPvJbrghWxkle+NsVtWygO0PErlJOzNMXH20ygp/XevcPKt8QD/teVgcbiCDB33wcd9vtSJyJ7l3maC9hWWBwQwyUJGtN8Ydc5ByD1qVqqLnw74jaSy3tpepJOR6ojbqgmAydLBDhm+dj8118m8d4pdQmWK4s5wSQ6zxvHJDJ/hkREqVGx9znqKyQ+cw8NNxazwjGZY2QFumWBAz8ZpW8HuNNNYmJyzSWrtCzsc6tJ2I74xgb+1dUnFeLxgKbK2uGxvJFcmNc77BJELD+ppN4JzZLw/id2txZTxxXTK4CIHYNgLtoOHUn+UZ96guKik6DxWsCSrySQFev1ETxgH2yRjPxUo3Otmbdp1uIXRVZvTImTpzkAE9dqogfErj0qm3sbZkE14+hgQNQiI9bLn0g4yNwaaOXOX4bK3S3gBEadNRySSckk+5OTSfyFwmW7mbil4p1SZFrEw/gxHoQpzpZh3Bwc9KsOgKKKKAooooCvLSADJOAOpPb71w8b45DaQtNO4SNepP8AYAdST7UoWPD5ONQLLdM0No5JjtoWdWkXoDcPsT0yFUDrvmgleMeIVvE3lxLLdTE48q1QuemclvyAfvWu3ueKXSE+VFYA9DIfPkORsdA0qpHyTTLY8PSGNY41CIgAVVGAAPiumoFGPw/16jd3d1da1wyNJ5cYP8ypHpx8ZJrxxfwws3s5LeCGOBmAKyIq6wy7qS5BJ3Az3IJpxopgJvIvMrMDZXelL22ADLnAlUD0yR7+pcYz7HO1S/OPG0s7KaeRWZUXcLjJ1ekYzt3qC5/4BcGe2vrVfNltCSYGxh1OQxTuXwfcDYVHc/8AMUV7wKZ4SfWUjKsMNG/mAFZF6gg1RN+F3C2g4bCHK5fMo09hIdag7DcAjoK5vEPmqWPy7OyOb25OEx/wl7yEkED98dc14v8AjMtrZ29lbBZr8woiop2QBQDLJuCqD3+3WpnlLlj6WLMjebdOB59w+C7n214BKL0APaoM8N4LFaR+dJhp1iAmuWHrk0jcsSd/tVUc0eIlxe6hE7QW52CLhXce7vuRn2GKuDmfh7TWk8aY1tGQuffqP64qiuXePrayNJLCrkAo0Uu2hs9wQTnt0r5Nze1YiK8Z83d8H0NHUm9tSOq0RxXtn/HrlPggvp/pxII5ChcNjzQQpAOSWBB3+elc0vm21w4SYr5bEBoyyn77HAqzOXeaxgyjhqwqR6ZE8pMj7NhsH3xg1wcU4i0rnVwm2l1g+oTR5wO5O39jWmaV6fdty+qvik11prqUzTtFeMR84jlG8H8SLi4kjtJJANR/jIPUwHWNsEaWPZhvTHax6ZnAZDgAkaW80Z7vKTuKqa7VYLm3SVDEnmCQqpLYA3AVlzq9s5pok8RG0ExR4yxJadi2B7KgJK7ds7VhebTWJmXy6+z9puJjbVzHE8do9eZ9Do9uQMvIz4JwJCqp6ugKgAHHYkE1zWPFGt5CVca9IJhViyyD4UKEVvlfbcUqp4g5xmPzF/UrlAB8j8P/AFxXfw7n+Jozn8ORs+XB6n1N0Cqy4Bz/ACisdObRPD5dbZaunGbV49e8fotrh1+s8ayKQQw6A5we4PyDSpzZy89uj3fD28iSM+ZLEg/DnUbtriGxfGcEYJ23pc5c5mueHwwvdKfp5WIlRlCvaszEKeuTH3ORkVa8bhgGByCMgjuD0NdStotHDmzGEZy1zBFe2yTxNlXG+2CGGxBXJwQc7ZNJ3Plx9NxXhty4zGWaEBcatTggHGB6dx3/AGrs5s5Ulhk+u4dlJlOqe3TIW6XuNA28wj9WM0u+InGo7yytb+JgUsrhXnj3DqfSDHgj8wPvissItiW3VhhgGB6hgCP3B2qsOK8Ah4pxLyooIEgs2X6i4VE8x2xqWKNhn05xnIHcVP8AN/OA8qK3gR5Li+QBEXrGjrvK+OiqD/UVMcm8qpw+0S3Ri+nJZ2ABZick7fJ75+9BHXPJdwrs9rxG5hz+WKQJNEnTZUcZA9t9q8x8U4jaqTdW6XSAgB7LIkI6anhc756nSdvanCsEUC9wbny0uXMayFJV6xzK0T+2Qr41YO21MOaiOY+VLa+jEdzGHAOVbJDKfdXG4pNl4xccFnRLhjPwx2CpcSEtLbn+WQgZZewJ3x3qiyqK02t0siK6MGRwGVh0IO4IrNAh+LM2Es9eBb/VRmYsBoCg5y7EYA/cZ+afYWBAK4wRtj27Y+MVo4nwuK4iaKZFkjYYKsMg/wDj80jWr3XBEcSiS8sBujx7zQDsrIT6k7ZB2oLEoqK5f5kgvYhLbyB17joynurqd1I9jUrmgKKKKDBFUX4zcCPDw01tKEiu5FMttgY1r6hKvcHI3Puf2q7r26EcbyNnSiliB1woJOP2FUhzXbf7T4ceJz9WbyoItIAiQygawepcj3JG9A/+G3BtUS385jlvLlBqmTGAmBpRQNlwAMgdxTsBVb8AsZeCmOIM0vDmUtJPMyr9Mx+B1ViR26mrDtblZEV0YMjgFWByCD0INQbTVeX/AA+GTiEzmJNUenDaRnJG7H3PyasSkDneRLGZbp2IinZYnQDo2CQ+256dBvWrXrM0nDZpziXmK2b8QSeWyMchQrf/AH6iQx+wFe5EAUKqHDHSfL0rpB6t2/tk15trpJQGjkDAjbSevyV9x7V0BSBv19zt/bpXJ5bpjHCouMyq9064YiFjCmrL40nGc9BnPtU9/wCaq7KlRLbgtjALgY79AM9K0c5cO/HaaEiX0gTrGo9GP1krtk9x1pbspLfz1kYK7atTAnDHffc7g1tjFbZtEzD1G2m2pta129orMZiYmOZz6esyt7n/AJOkuPJKeSpVdLF2Ck4HuRuBVY8x8Ka1k8qQguUDgxZcAb4OcfFTHPvONvf+VpRlEQP8bR3x0wze3euHg/LMt0AAGWHprIIGnqRF7/ttWWtNZvmI+eWWytqbfa/fXiK4n3Zj3jBBcSXHCYY4lUzXKiMxgnZC2GdQSTsBnfberhsYNESJ/Kqr/QAUj8ncEt7O4CRx/wARCFY5Zl07sNZPQ56DvT8K+7QiOnMPHXnMgiqa8YeCC0hkkgkRI7yRfNt5GARnUg6416Z29WTjG9WnxzmCG1TVM4BbZEyNcjfyRr1Zj0wO9U/z3wqa44fNxK8Ro5AVEFtJqxGokA1Mjbqzdx0xW6WCwPDvlUQRC4klFxcTouqYYIVABiKMjbQuB+9OdVlym8nC2s7YsZba9XUpbZoHKhioAGnyzkbZzk1ZMsgVSx6AZP7UHm4u0jGXZVHuxApKvfGbh0fSR5NyDoQ7EHHRsf1qrPEHmme9uhCjArq0KowBudvUfet6eBnEP/cgY6a9/t0xXd2nh+36Yvu9TozGYjzx+TXa0+ULMsPGbh0rYMjR/Mi4yfYYzUxzTxWBuH3DGSIoYm3Zlwcr6Rv3zVGz+DfFAu0AOT0WWP8AqckbfavUvApeHXFvBeRrKhIcxudSfOnB3I6b7VjuNht5mY22pnETOM+UfKCLT5wu3w2B/wBl2mc/wl6+3b+1Zqb4ZMrxI0Y0oygqMAYBGwwOm1FcWGx1Vg1migWOOeH9vcSecPMgnx/Ht3MbH2142fB3wa5zYcTtY/wpo73TvpuR5ch91EiejPtqH7030UCWniE8RxeWF3b7Z1qonjAHd3izpOe2M13cO8R+HTjKXcQ3wBKTEST7LJpJ/bNMmmk7xLAa1ECLG1zcEpArxB8nHqxnAXC59Xb5qCM4vdvxLipsVkZbW3QPcKuR5xONK61/TuMjvg13eLkSpwafSAvlhCgG2nDrjA+K1cG8I7WK3iT8aKQAGVoZ5FMjY9QYggEZyBsNqOafDjz7aSP667WPBJjZldcDcLhgDsR11ZoGPl0+fw+DzfX5sCa9X6tSDOfvSpDeS8HnZZyzcMfHkyhdX0x7I4UZWPtnfoK4eQhxKewhaC8gVU1R6JbcNgRtpXDK++QPmpuaHjGlopIuH3aH9Tl49Q9mj0sNj80Dla3KyIrowZGAKsDkEHcEGonm7llL+1eBzp1bhsAlSOhGen3pBsOLcS4MrfVW0cto7syNDKxFvqOQrMVyI99jjA23FMcHPF86hk4TKysMhlubYgg9wQ1DsqrjPLM1nIRLEyADaZQdLD/LIvTtscVJ8vcZtFtHiuked3LFWyxCg9Or52PerOTnCYga+GXobuAIWA+zeZv965m4wpOTwe5JPUmK3/8A7r5Ps81mZrP8u3fxWutSK6+nEzHnHuz81Jwwq58uKMyEnZI01b9htsD8mm3lLlLRqkuV8uaQj8GaJCAq9hrG7H+ZTtVjQczsgwnC7xR7KkIH9pKxcczNIMPwu8cezRwn/WSldrERPPLXvfFL7qIp0xWseUf2h34DCR6Io4yf1xxoGx/lONvvXu48tI/LxlcaRHH+Y/YJuD8jFericEExcHu2bP5WeOJf/wBuP2Ar1Y8buoRiLgciY22nt8/uc5NYxtZzzPDm+09Ety1wDDi5kXS5QKiEkmNfnfGojHSpTmHmGGxgaediEXA2BJJPRVA6kmkzjniBxCBDI9nbwKThIbictNK3tGkStnr/ANuK4U5R4pfTxX80tvA6r+HayxNIsWe5UnGvvq6jPxX2VrFYxDXM55lNcqcLlv3W/v0HXNrbMuBCvaRgRnzG+cjGMVyeMlyxSyt9jFc3SpKuPzLkHGe37VKvypxCQBpOKSI2N1toY1Tr1w2ok/OaTOZuTRJxeyt57u6nR0ZjqlAZGUEh10/lycfp/eskP/N3BbOW1EdxIsEcWkxyeaI/KK4CMCTjbbZs0tcreKEGlrW6uPqLhCV1wRtIJ1/Sy+UCCdPXpvTFw3w0sIjqMAmkPWW4Jldt87l87/tUPz/wg2kcV5YwhHtn1SLCijXGdmDIBl9v6dagpzmfhUsdxJcLBcpCZDpeeJ4z8Yzv06Go2bmO4bGJ5wB0HnSbfvmvqXhPEoru3SWMh45FyOhHyCPcHbFQPE/Cvh07amtwpySTGSuc77gbV6bZ+N6NKVpuNKLYjGeO34S0205zmJfPQ5muf8ebAHQyyHHznVmmLkbl684lOuqSXyUILyyFiNv0qW7n4q4uH+E/DoTqFuHPbzGZsfYE4ptjiCjAAAHYDFXeeNaN6Tp7fS6c+fGfkV057zLxa24jRUUYVQAB7AdKK21mvMQ3CiiiqCiiigw7YGT0FVvytDJxDic18+prSHMdoHONLjCuyoOxIbdt6m/Erjxt7MoihpbkiCME4AMnpyxzkYBJ2FSfJnLwsbKG3BJ8tfUSc+o7tv7ZJoJoUFazRQVxyRbNacXv7XGYpSLgSN6SWbGURf1KMt6h7VY+KrnnpJbXidpxAZ+nQeTcFcEgO2F9J305xuKsRGzUA8YIwQCDsQe/3pFubWbhMmq1gM1jK4MkEYy1uTsWhQbsGO5Gduwp8rGKDnsr1JV1IysOhwQcEdVOOhHcdq6NNJ/EOWZrVzPw0ohZmee1kLeXOT1YNv5b/KjB7ipLlDm+K/iLKCkiHTLC+zxsOoI64znfAzVE9ijFZooPOKX+bebls4m0L51xj8O2j3ds9CVHq0DuwG1cnMPOMizx2tlGtxM7aZGDZW3Ax6pdOSNjnBx0rq5b5NS3dp5XNxdyfnuZAM4/kjHREHsP3oNPB+VdVwt9d6XujGFUKCEhBySqA7k7n1Nv9qaAKKzQYNV3yHbLLxXid0GyNaxDGCvpAJIb3+KZud+ZVsbKWcnDKuE21ettl2yMjVjNRvhby4bSyBf+LcMZpcHK5fcadthpxtQOArXcW6ujIwyrgqw9wRgj+lbaDQV3yYRwu7fhsrnRMzSWQxlQhyWTI3BBz1qwxSL4o2U4W2u7dA5spfNkBxny8YcqNtRx805cNvlmiSVM6ZFDLnY4YZGR2ODUHTRRRVBRRRQFFFFAUUUUFY878Ie/4xZ24l0x26+e6aRkENkMrHrqwFxnbrVmgVWnL9y8nMt8HbIhhRUG2wIU4+dyasygKKKKCJ5o4At7aS27khZFxkHGDnI7HuBS74VcwNNbPbSkedYt5L4BAIXZSMkknA3PvTuRSLzhwuW0uV4laRq7BfLuYtl1R5yZM7epcD32oHuiubh9+k0SSxsGSRQysOhB6EV0igKWeZeS1uHSeCQ2t0h2uY1BYr/I4yA6nb82elMuqlfj3O6xy/TWsZurv/CQ4WPP6p5OiD46nsKCNj8RRaSm24ppglC5W4QMYZh7jbKt7qc/etB4nd8X1raSfSWQJX6rSTLP/wBCDjSn+bOT8V1nw5F4A/Fn+pkGSsaao4odWMrHoIZug3YnpWyThd1w7Bs83Noox9G2BJGB3t5f1f8AI+T7Ggn+XuXYbOIRQoqj9TDq57s5O5JOep71KVFcB5mgvELQtkqcPGw0yRt/LIh9Sn71KA0GaxWaWee+a/obfKDXcSny7eLu7tsMDuASDiggOZJo+I8Vgs1BIs2E8zgH0sPypnOBnbqCCD2NWIopU8OuVGsbbEhzPMxlmPszfpXvgDA3J3psoCiiigj+P8JF1byQMSokUrqUkEZ77EH9s70p+D18DZvbZy9nK8TkKFGzHTjGx2p7NVh4Myfj8UH/AMWx/u1BaFFAooCiiigKKKKAooooK0MQtOZAQFb6+L1amGpCg6hcbKQoG9WUDST4l8hG/iWSA+XeQbwyg6TtvpLAZHcjpvXDyj4klALbioFpcqAFMpIEw/LqBPfPzv1oLForRbXiSAlHVwDuUYNj74rcWAGTsB3NBmvLjI3qKvebbOJS0l1AoHcyL/oDUSOd3nB+htJ7jriSQeTFkED88mC3XPpB6UEPE83B7tg2p+GTMz+Zj/0VmIzrb/DJPTBxtTVxHm63hKpr8yV11Rww+uRx7qq9vk7VEcQ5Vur/ANN7MIrc/mtLbP4n/STkBiO+kAdKhrTlibgjvJZwi6tH3kiAH1EYH8j/APEUD9J3oJ62gvL5f94U2UJP8GN8zSL2Ekg/h/8AKu/yKn+F8EgtlKwRJEpOSEUDJ92Pc/Jrl4BzTbXiB4JVb3Q7OpHUMh9QI+1eeZ+aIrGEyykn+VF3ZvsKVrNpxHeRMgUYqhuNePN00hFuiRx9srqYn5J2x8YritfGviW7M8JC/pZFGf6bn7DeuvTwbd3jPTj4TOJ+vxa/aVXRx/kq2ujrZTHMMabiE6JVK7j1jrjJ2ORXFw2+vrZvKuo/qYgcLeQ4147edD2I7su3xS3yj41x3DpFcR+XI22pclSf36f1qf5r8RobUiKEfVXb7JbQ+pifdyM6R/eudr6GpoX6NSuJZxMT2Sk3Odt9NJcRypMqKTpjYFmIJAUDrqLDAGOtL3KXL01zdHiV8ul2XFvbHP4Cbj1dAWI33G2aiuE+FTXUkl3xALDcS4ZEtPwzAQchiy7PJ8nNMEMXFrUkZi4hHtgsRBMOxHTy2298GtKnPFFKk3iLbwssd2JbVyM/jodA/wDnLmM/1qdsuNwTY8qaKTUMrodTkfGDQd1FYzUfxPmC3twxmnijC4zrcAjPTI6/2oOm/uxFE8hGRGpYgeyjP/VVd+CMGuK6u9JUXU7OuXDbZPVQPSR0369a4+aePScab6Gw1m38wC4u1AMRXTq0hhuDn464qx+AcDis4EghXSkYwOmT7scdyd6CRooooCiiigKKKKAooooCuO+4RDMMSxRyAjHrRW2PbcGuyigTrnwm4czalgMW2CIJJIgfuEYAn5r3Z+F1lGThZWDDDJJPK6MPZkZsMPuKbqKCIseUrSEARWsCaTkYjTY++cZqWArNFAUUUUCzxfw+tJ5hcaDFcL0ngZo3zjGWKY1fvVM+J/ni5WGaYSPGoy/5MgdCc98fJr6LNJviD4dx8RjyulLhfyyEHBA/S2O3z2r7/DtbT0NzW+p2/NjeJmuIVZy+OAi3jNzJceeV/E0iXGe4GkYxXXc2HLkgOmW6Qn9SrNt9gyYpc4v4WcQgYgwGQD9cXqU/bv8A2qPj5MviQotLjc4A8tsf36V66dtoa33n2qen/r6/Vo6pjjCd5kseEi1X6GV3uAwy0xdSR3OCAv8ASrW8JOGxrZB1iRSzEh1QAuMAZ1dTnHXNIXKXgjcSMkl2ViizkxZzI2OxH5Vz75zV42dosSKiKFRRhVHQAe1ed8X1tK1o09LUm+M8z/fn+zbpxPnDcKzRRXEbGqe2VxpdQynswBH9DULd8i2UjBzbRK4GFkRQjr7FWXBBHvU/RQJb+EliSSfqCT1JuZ8n5PrrfYeFnDoiT9MkjEg65yZWyOmGckim2ig021okYwiKg9lUD/St1FFAUUUUBRRRQFFFFAUUUUBRRRQFFFRvHL+SGPXHEZsH1Iv5iOno7E/BpEZnAkaKX7HjVzJKY2tigG/mMTpKkbAHrrBxkVzHma6GM2UmzFHx79nT3j+etZ+zsZNOazS9e8Yuo2VBbay6ZV0J0qwG6ue2exrp4TxiSSMySwvCNgEYEvnvlRnbPSpNJiMiYrGKgb/jssRm/BY6ADFpR215650g4xXluLXREhEIHlqpClXy5PUDfbFOicZDBisYpfl41cCSUCBiqpEUODjL51/LadthXmbjdwEGmLWzSogbRIqhWzqcqfV6cfbesvZWzgyYwKKXbvjdyjOPJB0D0gLIfNP+Vhsg++azfcZulErJAPw4wyqwYlyRkopG2R071OiUMVFQ9rxKbzMSR4Tyw+pQ2x7oQepHxWriXGJkkKpH6QgYOyu2pj+nCDK/c1Oic4VO0UuXXHbhS2IMaVBUFXYyNjoCowo7ZNDccui0mm30iNFbDBiXJ6qhG2RV6J7oY6KhbDiM5uPLkjAQxCQSKGADE48s5zuBvUyKxtWa91ZoooqAooooCiiigKKKKAo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90" name="AutoShape 14" descr="data:image/jpeg;base64,/9j/4AAQSkZJRgABAQAAAQABAAD/2wCEAAkGBhQSERUUExIWFRUVGSIYGRgYFBgcHxoaHx4aHiAbIBkYHyYfHR0kIB0gIS8gJSgqLCwsHx4xNTAqNigrOCoBCQoKDgwOGA8PGjQiHyU1LDAtLS0pKjUsNDApNSw1MCo1KSw1LzU0LDU1NDUuLjUpLCkuNSkpNTUpKjUpNTUwLP/AABEIAIYAWQMBIgACEQEDEQH/xAAcAAACAwEBAQEAAAAAAAAAAAAABgMEBQcCAQj/xABHEAACAQIDBAYFBwkGBwAAAAABAhEAAwQSIQUxQXEGEyJRYYEHMpGhsTNCUmJyksEjU4KTorKzwtEUF0Nz8PEVGCQ0VIPS/8QAGQEBAAMBAQAAAAAAAAAAAAAAAAIDBAUB/8QALhEAAgIBAgMGBQUBAAAAAAAAAAECEQMhMQQS8EFRYZGxwSJxoeHxMnKBgtET/9oADAMBAAIRAxEAPwDuNU9rvcFlzZ9eNNA0d5CkgMQJIEiTVyigFrDi46hnzOGAMi/dE6bwEtCOU14xeDBg9S4A9Y5bd08wb0sI5RXzG3Dat2mXhcdOOozM2sfZpgtYdSoOokT67ae+gMvB4HCXDl6tM0SUa2isRprGUEjd2hI8amxOx8JbEvatKN2qgSe4d58BVvEbMV1IIB4jMAQG+lH0vEQaxMFhXVu0FLligMPoABOss8GR84D8QJLmzsG26w36Nhx8VqBdh2RutXhys2tfatX7zWlmTMbwESdCAdQBqCwMHhVmzhLbkheEfNQyCAQRIOmu/wADUnFpWQWSLdJlEYO0N2HujxFtVPtWDReZVHZXEL4G8Fn9Y5nyrROzkHrEfdQfAVm7Wwyq2VR6yEnxYajz0jzI41EmT7Ev3Wc5nz2+0CYEBgygANClz62YwBIA57VUdifIJ5/E1eoAooooBG6RYo9i2JE32aY8bgieFaGEc9nrLrsoGoEie7UMPhVfaltixKQXDuVzbpl953gedVtmrmQyGIYauWPbPEgb1Xu3aRW3Glyqjn5IyblKT0T26fXmblzE4cfMuGPFviWqrj+kSEqqSjMe5SWAiRx4COHOs63Z6t1SSUYaSxJVl8TrqPHePGvl+w3WE5FyrbMNqWDb437v9TVkIR3l2eJRmlki0oVTrZV6Gla2jaZ2th8rRmZOrYzIA7UtqIjQEczxvHEWvrEnUkKIn7LT75il/A2nlGyoQbYzNEMW0PedK9gG5cMMQtswAD6zRMnvCyIHfPdSUFpR7j5viUq0vsfXoaN3FJmMqzL3ZQJI4yq/j7Kz3xAe6gW2AEE5iNdWAAnkfdVNrduO0LokwLxYjtcDoRCzu0C7quYfBFcpJBIjMcsSZGoAMDlrXlRaJzhKDTT+n59n4DTscRZUd0/vGrtU9kfJLzP7xq5XPOmFFFFAJe28QQLqqrFiLrDLv0YgecsPfXnG4FXXipQHJDEZTGhgaGIFTYj/ALk+Iue66P6mvti8HWQI1Ig94JH4Vtxq46mPNJwacdO2/n+CGDcW0+7UOeRRtPa3uqC/cVmVgrlyjZVMqCOIM7jVm9dIe2oiGzTyA0jzqJ2JC5mUhlYELMsfqmZ0FaIGDiLqPmvM9WEGYesrC2BlklQPgSKiW2wZEnLLvcaI1XMSF5HMJ+zFT2mAA7RCgL2fnDwO/foKjwrNc6u6QFlCCJnflIg+R9oqM9y3h2+Vt9OnXXeWrtoMpVhKnQg8ajt3SXZT80oR5/7VPVO035S4YIAKKJG+NSR3jUa8+6oyJY9U77P9Q17I+SXmf3jVyqWyT+TjuZ1+67j8Ku1zjqBRRXKvSd6WLuFxBweFULcUAvdYTlzCQEU6ExvYyOEUAybTQ51KwWW62hIEoXYN7AQfKq9zZ7FiA2W2XFwxIad5Wd2UtqeZFK/o42s9/D33vu11+uJJbUwVXgdAJk8BvrbO0WAyiyzP3q0Kw75BJHKPOt+ONwRgnlkptJrTvdeumnuaIBa9PBFj9JoJ9igfeFQi+OsNvLBXUN2dM2f1QBv0mO48altMzfNYfaf8BJqpbwLC4zlT2jAAgCFEAtJMyZPgCKuSpmOU+eLdbJJea+7JcMSL7Ek6qhERuGfVgY1nu8KLWEz2DaJgqck9xUyrfutyIqNcCesQ5FAAKndprIIzAz3VYOBKsWVQSRB7TLMcY1EjvrxxtlscziuZb/C/5jp9yxavHKS65CPW1EabyCOFV7N/rbltVJGZczDukplkDcd/srPvWSrdtLjiS0Nc7I10B0AIHAEmpbd5ct2EyFgWJBO+OJ4eFeShKrPI58PNS3+Tr69WkO2yPUb/ADLv8W5V2uFbL9JuJwUZj19qTKP62pJOV94P2pHKZp1/vx2Z+dufqmrmHXOgVw70vej/ABTYx8bZQ3bVxVzhRLIVULqo1KwJzCY46V3GigPy1sPal6w2ay7IT60ag8xv9x5U64Lp/eKxdVHG4mSh/D4U6dOti2Lt9A1pCxUDNADZnxGHQGRrOXOJ8TWn/d1hwrLba7aV94VwwO/86rEbzoKkpyjsyEscZfqQkWNtqd1q6v2bls+9tTWjYxbNuGIHLIf56v7R9GrjWw9liBEXLIkwIHaUxPlSzY2iWbqzhrSvaBVh21kzxideHHdWqGTPNWnfkc/Jh4XG0pKr/d7DHZtXG44n7qf/AGDVm1soN6xxJ8JtD3dZWXsHHvi2Nuzg7C9WBndrtyB5BRJPdPCm3A7KNxA+XDCeH9nLagkaEuDGncK8nmzQdSfoSx8Nw2Vc0Va/t7mXj8ctrQAL3Z71pT90EmlXb2JxFxBOcW2MDIjAHf8A4lzKI8VU8xTvtzBXLdu3lu5Va6qMtu3bQduVESGM5yvHvq/hejlhkQspuQAR1js4BOsgMSONZ3OT3ZtjjjHZHI9m9AziXyt2hlcBLRJCMDkUXLugVZGaB2iBpVj/AJa1/wDNP6of1rtVqyqgBQFA3ACAPIV7qBYFFFFAJ+2u1tBF+thx5g4q6fcimnCk9e1tPXheYjkmGtj3NdanCgCuXdILSW9oYhnEIxXzZlt6+XaPOuo1y70mYFr2OtoGCqbQPq8cz66anTh/Wr8GRQlrsZOLwyywXLunZuejTBFLF9mHaa4QT35VGvtJpo2P8mRwD3AOQuOBWf0RslcBaUtmIUy0ATq2sCtDZHyZ/wAy5/FeoZJ883ItwY/+WNQ7ir0sMYV3/NlLv6t0f+Wr2zvkwPoyn3SV/Co9t4frMNeQb2tsBzKmKq9GcZ1lmR4HnnRLh97mqy416KKKAKKKKAT9idrHsTw69vbdt2x7rdOFKHQ3tXnfutD9u9iH+EU30AUjdO8P/wBZhWEy6uhiJOUZh62gG+nmlPpcs4zA87v8M0BvbDwnVYe0nco4zqdTr5142KezcHdcP7QVvfmnzq3gz+TT7I+AqlsX/F0jtjT/ANVqgNI0s9CBlRrf0AE87bXLJ/hCmeljYPYxl9PrXI9tu8ffiDQDPRRRQBUeJuhUZjuUEnyE1JWX0puEYLEkb+peOZUge8igMjoHaOW4x3hbNs81sWyfe5pqJrE6KIMt8jc2IuRyUi3/ACVk41f7bj7uFvXXt2rKqwtISvXBhJYsNSo3QPjNAa+N6aYO02V8TbzDgCWPsQHWsC7i/wDiV23ew93q0w5ZO2mpZwFzATuyk6Gkj0nbBXDY6ybdnJhzZCqVTQOGfMO8sQVMnU+VbXRN7RZWzKCNJD5SJ37iP9CpJqvEg1LmVPQfNm7bVLNvrcyDKB1jKApgROZSVX9IrWphcKqZis9s5jrPzVXTwhRSzt7a9tcPkt5HIWMgkrG7UqQFXhLECtDoStwYK11qBG7cKGYhU6x8gBbWMmWJ4d1RJI3aVycm0z9fL+1auSfbh1HspopZ25ZIxtpgYJQN5W7qBv2bzCh6M1FFFAKGN27tCwC1y3hHUfRuXVPHgUI4d9LW3PSnmQ2nw8FjvW5IlSDuIGhiOU0UUBY6KdN7ty2trD2LeZizFrtxgCzMzMYRTxJ05U17N2BdOIXFYq6j3EQqi20yqoaJ1Pabdx3a99FFAbmKwiXFKXEV1O9WAIPkayR0MwoMi0V8FuXVA5KrADyFFFAXE2HZBBKZivq52Z8vLOTHlV+iigCs7auxxeKNmKskiYmVaMwj9FTPhRRQGj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42" y="2017144"/>
            <a:ext cx="78857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50431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CONVENCCIÓN: esta transmisión implica la transferencia de masa entre puntos que están a distintas temperaturas. </a:t>
            </a:r>
          </a:p>
          <a:p>
            <a:pPr algn="just"/>
            <a:r>
              <a:rPr lang="es-MX" dirty="0" smtClean="0"/>
              <a:t>Aún cuando los líquidos y los gases no son buenos conductores de calor, la movilidad de sus moléculas facilita la transmisión de calor por convección.</a:t>
            </a:r>
          </a:p>
        </p:txBody>
      </p:sp>
      <p:sp>
        <p:nvSpPr>
          <p:cNvPr id="23554" name="AutoShape 2" descr="data:image/jpeg;base64,/9j/4AAQSkZJRgABAQAAAQABAAD/2wCEAAkGBhQSERUUExIWFRUVGSIYGRgYFBgcHxoaHx4aHiAbIBkYHyYfHR0kIB0gIS8gJSgqLCwsHx4xNTAqNigrOCoBCQoKDgwOGA8PGjQiHyU1LDAtLS0pKjUsNDApNSw1MCo1KSw1LzU0LDU1NDUuLjUpLCkuNSkpNTUpKjUpNTUwLP/AABEIAIYAWQMBIgACEQEDEQH/xAAcAAACAwEBAQEAAAAAAAAAAAAABgMEBQcCAQj/xABHEAACAQIDBAYFBwkGBwAAAAABAhEAAwQSIQUxQXEGEyJRYYEHMpGhsTNCUmJyksEjU4KTorKzwtEUF0Nz8PEVGCQ0VIPS/8QAGQEBAAMBAQAAAAAAAAAAAAAAAAIDBAUB/8QALhEAAgIBAgMGBQUBAAAAAAAAAAECEQMhMQQS8EFRYZGxwSJxoeHxMnKBgtET/9oADAMBAAIRAxEAPwDuNU9rvcFlzZ9eNNA0d5CkgMQJIEiTVyigFrDi46hnzOGAMi/dE6bwEtCOU14xeDBg9S4A9Y5bd08wb0sI5RXzG3Dat2mXhcdOOozM2sfZpgtYdSoOokT67ae+gMvB4HCXDl6tM0SUa2isRprGUEjd2hI8amxOx8JbEvatKN2qgSe4d58BVvEbMV1IIB4jMAQG+lH0vEQaxMFhXVu0FLligMPoABOss8GR84D8QJLmzsG26w36Nhx8VqBdh2RutXhys2tfatX7zWlmTMbwESdCAdQBqCwMHhVmzhLbkheEfNQyCAQRIOmu/wADUnFpWQWSLdJlEYO0N2HujxFtVPtWDReZVHZXEL4G8Fn9Y5nyrROzkHrEfdQfAVm7Wwyq2VR6yEnxYajz0jzI41EmT7Ev3Wc5nz2+0CYEBgygANClz62YwBIA57VUdifIJ5/E1eoAooooBG6RYo9i2JE32aY8bgieFaGEc9nrLrsoGoEie7UMPhVfaltixKQXDuVzbpl953gedVtmrmQyGIYauWPbPEgb1Xu3aRW3Glyqjn5IyblKT0T26fXmblzE4cfMuGPFviWqrj+kSEqqSjMe5SWAiRx4COHOs63Z6t1SSUYaSxJVl8TrqPHePGvl+w3WE5FyrbMNqWDb437v9TVkIR3l2eJRmlki0oVTrZV6Gla2jaZ2th8rRmZOrYzIA7UtqIjQEczxvHEWvrEnUkKIn7LT75il/A2nlGyoQbYzNEMW0PedK9gG5cMMQtswAD6zRMnvCyIHfPdSUFpR7j5viUq0vsfXoaN3FJmMqzL3ZQJI4yq/j7Kz3xAe6gW2AEE5iNdWAAnkfdVNrduO0LokwLxYjtcDoRCzu0C7quYfBFcpJBIjMcsSZGoAMDlrXlRaJzhKDTT+n59n4DTscRZUd0/vGrtU9kfJLzP7xq5XPOmFFFFAJe28QQLqqrFiLrDLv0YgecsPfXnG4FXXipQHJDEZTGhgaGIFTYj/ALk+Iue66P6mvti8HWQI1Ig94JH4Vtxq46mPNJwacdO2/n+CGDcW0+7UOeRRtPa3uqC/cVmVgrlyjZVMqCOIM7jVm9dIe2oiGzTyA0jzqJ2JC5mUhlYELMsfqmZ0FaIGDiLqPmvM9WEGYesrC2BlklQPgSKiW2wZEnLLvcaI1XMSF5HMJ+zFT2mAA7RCgL2fnDwO/foKjwrNc6u6QFlCCJnflIg+R9oqM9y3h2+Vt9OnXXeWrtoMpVhKnQg8ajt3SXZT80oR5/7VPVO035S4YIAKKJG+NSR3jUa8+6oyJY9U77P9Q17I+SXmf3jVyqWyT+TjuZ1+67j8Ku1zjqBRRXKvSd6WLuFxBweFULcUAvdYTlzCQEU6ExvYyOEUAybTQ51KwWW62hIEoXYN7AQfKq9zZ7FiA2W2XFwxIad5Wd2UtqeZFK/o42s9/D33vu11+uJJbUwVXgdAJk8BvrbO0WAyiyzP3q0Kw75BJHKPOt+ONwRgnlkptJrTvdeumnuaIBa9PBFj9JoJ9igfeFQi+OsNvLBXUN2dM2f1QBv0mO48altMzfNYfaf8BJqpbwLC4zlT2jAAgCFEAtJMyZPgCKuSpmOU+eLdbJJea+7JcMSL7Ek6qhERuGfVgY1nu8KLWEz2DaJgqck9xUyrfutyIqNcCesQ5FAAKndprIIzAz3VYOBKsWVQSRB7TLMcY1EjvrxxtlscziuZb/C/5jp9yxavHKS65CPW1EabyCOFV7N/rbltVJGZczDukplkDcd/srPvWSrdtLjiS0Nc7I10B0AIHAEmpbd5ct2EyFgWJBO+OJ4eFeShKrPI58PNS3+Tr69WkO2yPUb/ADLv8W5V2uFbL9JuJwUZj19qTKP62pJOV94P2pHKZp1/vx2Z+dufqmrmHXOgVw70vej/ABTYx8bZQ3bVxVzhRLIVULqo1KwJzCY46V3GigPy1sPal6w2ay7IT60ag8xv9x5U64Lp/eKxdVHG4mSh/D4U6dOti2Lt9A1pCxUDNADZnxGHQGRrOXOJ8TWn/d1hwrLba7aV94VwwO/86rEbzoKkpyjsyEscZfqQkWNtqd1q6v2bls+9tTWjYxbNuGIHLIf56v7R9GrjWw9liBEXLIkwIHaUxPlSzY2iWbqzhrSvaBVh21kzxideHHdWqGTPNWnfkc/Jh4XG0pKr/d7DHZtXG44n7qf/AGDVm1soN6xxJ8JtD3dZWXsHHvi2Nuzg7C9WBndrtyB5BRJPdPCm3A7KNxA+XDCeH9nLagkaEuDGncK8nmzQdSfoSx8Nw2Vc0Va/t7mXj8ctrQAL3Z71pT90EmlXb2JxFxBOcW2MDIjAHf8A4lzKI8VU8xTvtzBXLdu3lu5Va6qMtu3bQduVESGM5yvHvq/hejlhkQspuQAR1js4BOsgMSONZ3OT3ZtjjjHZHI9m9AziXyt2hlcBLRJCMDkUXLugVZGaB2iBpVj/AJa1/wDNP6of1rtVqyqgBQFA3ACAPIV7qBYFFFFAJ+2u1tBF+thx5g4q6fcimnCk9e1tPXheYjkmGtj3NdanCgCuXdILSW9oYhnEIxXzZlt6+XaPOuo1y70mYFr2OtoGCqbQPq8cz66anTh/Wr8GRQlrsZOLwyywXLunZuejTBFLF9mHaa4QT35VGvtJpo2P8mRwD3AOQuOBWf0RslcBaUtmIUy0ATq2sCtDZHyZ/wAy5/FeoZJ883ItwY/+WNQ7ir0sMYV3/NlLv6t0f+Wr2zvkwPoyn3SV/Co9t4frMNeQb2tsBzKmKq9GcZ1lmR4HnnRLh97mqy416KKKAKKKKAT9idrHsTw69vbdt2x7rdOFKHQ3tXnfutD9u9iH+EU30AUjdO8P/wBZhWEy6uhiJOUZh62gG+nmlPpcs4zA87v8M0BvbDwnVYe0nco4zqdTr5142KezcHdcP7QVvfmnzq3gz+TT7I+AqlsX/F0jtjT/ANVqgNI0s9CBlRrf0AE87bXLJ/hCmeljYPYxl9PrXI9tu8ffiDQDPRRRQBUeJuhUZjuUEnyE1JWX0puEYLEkb+peOZUge8igMjoHaOW4x3hbNs81sWyfe5pqJrE6KIMt8jc2IuRyUi3/ACVk41f7bj7uFvXXt2rKqwtISvXBhJYsNSo3QPjNAa+N6aYO02V8TbzDgCWPsQHWsC7i/wDiV23ew93q0w5ZO2mpZwFzATuyk6Gkj0nbBXDY6ybdnJhzZCqVTQOGfMO8sQVMnU+VbXRN7RZWzKCNJD5SJ37iP9CpJqvEg1LmVPQfNm7bVLNvrcyDKB1jKApgROZSVX9IrWphcKqZis9s5jrPzVXTwhRSzt7a9tcPkt5HIWMgkrG7UqQFXhLECtDoStwYK11qBG7cKGYhU6x8gBbWMmWJ4d1RJI3aVycm0z9fL+1auSfbh1HspopZ25ZIxtpgYJQN5W7qBv2bzCh6M1FFFAKGN27tCwC1y3hHUfRuXVPHgUI4d9LW3PSnmQ2nw8FjvW5IlSDuIGhiOU0UUBY6KdN7ty2trD2LeZizFrtxgCzMzMYRTxJ05U17N2BdOIXFYq6j3EQqi20yqoaJ1Pabdx3a99FFAbmKwiXFKXEV1O9WAIPkayR0MwoMi0V8FuXVA5KrADyFFFAXE2HZBBKZivq52Z8vLOTHlV+iigCs7auxxeKNmKskiYmVaMwj9FTPhRRQGj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556" name="AutoShape 4" descr="data:image/jpeg;base64,/9j/4AAQSkZJRgABAQAAAQABAAD/2wCEAAkGBhQSERUUExIWFRUVGSIYGRgYFBgcHxoaHx4aHiAbIBkYHyYfHR0kIB0gIS8gJSgqLCwsHx4xNTAqNigrOCoBCQoKDgwOGA8PGjQiHyU1LDAtLS0pKjUsNDApNSw1MCo1KSw1LzU0LDU1NDUuLjUpLCkuNSkpNTUpKjUpNTUwLP/AABEIAIYAWQMBIgACEQEDEQH/xAAcAAACAwEBAQEAAAAAAAAAAAAABgMEBQcCAQj/xABHEAACAQIDBAYFBwkGBwAAAAABAhEAAwQSIQUxQXEGEyJRYYEHMpGhsTNCUmJyksEjU4KTorKzwtEUF0Nz8PEVGCQ0VIPS/8QAGQEBAAMBAQAAAAAAAAAAAAAAAAIDBAUB/8QALhEAAgIBAgMGBQUBAAAAAAAAAAECEQMhMQQS8EFRYZGxwSJxoeHxMnKBgtET/9oADAMBAAIRAxEAPwDuNU9rvcFlzZ9eNNA0d5CkgMQJIEiTVyigFrDi46hnzOGAMi/dE6bwEtCOU14xeDBg9S4A9Y5bd08wb0sI5RXzG3Dat2mXhcdOOozM2sfZpgtYdSoOokT67ae+gMvB4HCXDl6tM0SUa2isRprGUEjd2hI8amxOx8JbEvatKN2qgSe4d58BVvEbMV1IIB4jMAQG+lH0vEQaxMFhXVu0FLligMPoABOss8GR84D8QJLmzsG26w36Nhx8VqBdh2RutXhys2tfatX7zWlmTMbwESdCAdQBqCwMHhVmzhLbkheEfNQyCAQRIOmu/wADUnFpWQWSLdJlEYO0N2HujxFtVPtWDReZVHZXEL4G8Fn9Y5nyrROzkHrEfdQfAVm7Wwyq2VR6yEnxYajz0jzI41EmT7Ev3Wc5nz2+0CYEBgygANClz62YwBIA57VUdifIJ5/E1eoAooooBG6RYo9i2JE32aY8bgieFaGEc9nrLrsoGoEie7UMPhVfaltixKQXDuVzbpl953gedVtmrmQyGIYauWPbPEgb1Xu3aRW3Glyqjn5IyblKT0T26fXmblzE4cfMuGPFviWqrj+kSEqqSjMe5SWAiRx4COHOs63Z6t1SSUYaSxJVl8TrqPHePGvl+w3WE5FyrbMNqWDb437v9TVkIR3l2eJRmlki0oVTrZV6Gla2jaZ2th8rRmZOrYzIA7UtqIjQEczxvHEWvrEnUkKIn7LT75il/A2nlGyoQbYzNEMW0PedK9gG5cMMQtswAD6zRMnvCyIHfPdSUFpR7j5viUq0vsfXoaN3FJmMqzL3ZQJI4yq/j7Kz3xAe6gW2AEE5iNdWAAnkfdVNrduO0LokwLxYjtcDoRCzu0C7quYfBFcpJBIjMcsSZGoAMDlrXlRaJzhKDTT+n59n4DTscRZUd0/vGrtU9kfJLzP7xq5XPOmFFFFAJe28QQLqqrFiLrDLv0YgecsPfXnG4FXXipQHJDEZTGhgaGIFTYj/ALk+Iue66P6mvti8HWQI1Ig94JH4Vtxq46mPNJwacdO2/n+CGDcW0+7UOeRRtPa3uqC/cVmVgrlyjZVMqCOIM7jVm9dIe2oiGzTyA0jzqJ2JC5mUhlYELMsfqmZ0FaIGDiLqPmvM9WEGYesrC2BlklQPgSKiW2wZEnLLvcaI1XMSF5HMJ+zFT2mAA7RCgL2fnDwO/foKjwrNc6u6QFlCCJnflIg+R9oqM9y3h2+Vt9OnXXeWrtoMpVhKnQg8ajt3SXZT80oR5/7VPVO035S4YIAKKJG+NSR3jUa8+6oyJY9U77P9Q17I+SXmf3jVyqWyT+TjuZ1+67j8Ku1zjqBRRXKvSd6WLuFxBweFULcUAvdYTlzCQEU6ExvYyOEUAybTQ51KwWW62hIEoXYN7AQfKq9zZ7FiA2W2XFwxIad5Wd2UtqeZFK/o42s9/D33vu11+uJJbUwVXgdAJk8BvrbO0WAyiyzP3q0Kw75BJHKPOt+ONwRgnlkptJrTvdeumnuaIBa9PBFj9JoJ9igfeFQi+OsNvLBXUN2dM2f1QBv0mO48altMzfNYfaf8BJqpbwLC4zlT2jAAgCFEAtJMyZPgCKuSpmOU+eLdbJJea+7JcMSL7Ek6qhERuGfVgY1nu8KLWEz2DaJgqck9xUyrfutyIqNcCesQ5FAAKndprIIzAz3VYOBKsWVQSRB7TLMcY1EjvrxxtlscziuZb/C/5jp9yxavHKS65CPW1EabyCOFV7N/rbltVJGZczDukplkDcd/srPvWSrdtLjiS0Nc7I10B0AIHAEmpbd5ct2EyFgWJBO+OJ4eFeShKrPI58PNS3+Tr69WkO2yPUb/ADLv8W5V2uFbL9JuJwUZj19qTKP62pJOV94P2pHKZp1/vx2Z+dufqmrmHXOgVw70vej/ABTYx8bZQ3bVxVzhRLIVULqo1KwJzCY46V3GigPy1sPal6w2ay7IT60ag8xv9x5U64Lp/eKxdVHG4mSh/D4U6dOti2Lt9A1pCxUDNADZnxGHQGRrOXOJ8TWn/d1hwrLba7aV94VwwO/86rEbzoKkpyjsyEscZfqQkWNtqd1q6v2bls+9tTWjYxbNuGIHLIf56v7R9GrjWw9liBEXLIkwIHaUxPlSzY2iWbqzhrSvaBVh21kzxideHHdWqGTPNWnfkc/Jh4XG0pKr/d7DHZtXG44n7qf/AGDVm1soN6xxJ8JtD3dZWXsHHvi2Nuzg7C9WBndrtyB5BRJPdPCm3A7KNxA+XDCeH9nLagkaEuDGncK8nmzQdSfoSx8Nw2Vc0Va/t7mXj8ctrQAL3Z71pT90EmlXb2JxFxBOcW2MDIjAHf8A4lzKI8VU8xTvtzBXLdu3lu5Va6qMtu3bQduVESGM5yvHvq/hejlhkQspuQAR1js4BOsgMSONZ3OT3ZtjjjHZHI9m9AziXyt2hlcBLRJCMDkUXLugVZGaB2iBpVj/AJa1/wDNP6of1rtVqyqgBQFA3ACAPIV7qBYFFFFAJ+2u1tBF+thx5g4q6fcimnCk9e1tPXheYjkmGtj3NdanCgCuXdILSW9oYhnEIxXzZlt6+XaPOuo1y70mYFr2OtoGCqbQPq8cz66anTh/Wr8GRQlrsZOLwyywXLunZuejTBFLF9mHaa4QT35VGvtJpo2P8mRwD3AOQuOBWf0RslcBaUtmIUy0ATq2sCtDZHyZ/wAy5/FeoZJ883ItwY/+WNQ7ir0sMYV3/NlLv6t0f+Wr2zvkwPoyn3SV/Co9t4frMNeQb2tsBzKmKq9GcZ1lmR4HnnRLh97mqy416KKKAKKKKAT9idrHsTw69vbdt2x7rdOFKHQ3tXnfutD9u9iH+EU30AUjdO8P/wBZhWEy6uhiJOUZh62gG+nmlPpcs4zA87v8M0BvbDwnVYe0nco4zqdTr5142KezcHdcP7QVvfmnzq3gz+TT7I+AqlsX/F0jtjT/ANVqgNI0s9CBlRrf0AE87bXLJ/hCmeljYPYxl9PrXI9tu8ffiDQDPRRRQBUeJuhUZjuUEnyE1JWX0puEYLEkb+peOZUge8igMjoHaOW4x3hbNs81sWyfe5pqJrE6KIMt8jc2IuRyUi3/ACVk41f7bj7uFvXXt2rKqwtISvXBhJYsNSo3QPjNAa+N6aYO02V8TbzDgCWPsQHWsC7i/wDiV23ew93q0w5ZO2mpZwFzATuyk6Gkj0nbBXDY6ybdnJhzZCqVTQOGfMO8sQVMnU+VbXRN7RZWzKCNJD5SJ37iP9CpJqvEg1LmVPQfNm7bVLNvrcyDKB1jKApgROZSVX9IrWphcKqZis9s5jrPzVXTwhRSzt7a9tcPkt5HIWMgkrG7UqQFXhLECtDoStwYK11qBG7cKGYhU6x8gBbWMmWJ4d1RJI3aVycm0z9fL+1auSfbh1HspopZ25ZIxtpgYJQN5W7qBv2bzCh6M1FFFAKGN27tCwC1y3hHUfRuXVPHgUI4d9LW3PSnmQ2nw8FjvW5IlSDuIGhiOU0UUBY6KdN7ty2trD2LeZizFrtxgCzMzMYRTxJ05U17N2BdOIXFYq6j3EQqi20yqoaJ1Pabdx3a99FFAbmKwiXFKXEV1O9WAIPkayR0MwoMi0V8FuXVA5KrADyFFFAXE2HZBBKZivq52Z8vLOTHlV+iigCs7auxxeKNmKskiYmVaMwj9FTPhRRQGj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5 Imagen" descr="ca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31692"/>
            <a:ext cx="2376264" cy="3577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Transferencia de energía térmica</a:t>
            </a:r>
            <a:endParaRPr lang="es-MX" sz="4000" dirty="0"/>
          </a:p>
        </p:txBody>
      </p:sp>
      <p:sp>
        <p:nvSpPr>
          <p:cNvPr id="23554" name="AutoShape 2" descr="data:image/jpeg;base64,/9j/4AAQSkZJRgABAQAAAQABAAD/2wCEAAkGBhQSERUUExIWFRUVGSIYGRgYFBgcHxoaHx4aHiAbIBkYHyYfHR0kIB0gIS8gJSgqLCwsHx4xNTAqNigrOCoBCQoKDgwOGA8PGjQiHyU1LDAtLS0pKjUsNDApNSw1MCo1KSw1LzU0LDU1NDUuLjUpLCkuNSkpNTUpKjUpNTUwLP/AABEIAIYAWQMBIgACEQEDEQH/xAAcAAACAwEBAQEAAAAAAAAAAAAABgMEBQcCAQj/xABHEAACAQIDBAYFBwkGBwAAAAABAhEAAwQSIQUxQXEGEyJRYYEHMpGhsTNCUmJyksEjU4KTorKzwtEUF0Nz8PEVGCQ0VIPS/8QAGQEBAAMBAQAAAAAAAAAAAAAAAAIDBAUB/8QALhEAAgIBAgMGBQUBAAAAAAAAAAECEQMhMQQS8EFRYZGxwSJxoeHxMnKBgtET/9oADAMBAAIRAxEAPwDuNU9rvcFlzZ9eNNA0d5CkgMQJIEiTVyigFrDi46hnzOGAMi/dE6bwEtCOU14xeDBg9S4A9Y5bd08wb0sI5RXzG3Dat2mXhcdOOozM2sfZpgtYdSoOokT67ae+gMvB4HCXDl6tM0SUa2isRprGUEjd2hI8amxOx8JbEvatKN2qgSe4d58BVvEbMV1IIB4jMAQG+lH0vEQaxMFhXVu0FLligMPoABOss8GR84D8QJLmzsG26w36Nhx8VqBdh2RutXhys2tfatX7zWlmTMbwESdCAdQBqCwMHhVmzhLbkheEfNQyCAQRIOmu/wADUnFpWQWSLdJlEYO0N2HujxFtVPtWDReZVHZXEL4G8Fn9Y5nyrROzkHrEfdQfAVm7Wwyq2VR6yEnxYajz0jzI41EmT7Ev3Wc5nz2+0CYEBgygANClz62YwBIA57VUdifIJ5/E1eoAooooBG6RYo9i2JE32aY8bgieFaGEc9nrLrsoGoEie7UMPhVfaltixKQXDuVzbpl953gedVtmrmQyGIYauWPbPEgb1Xu3aRW3Glyqjn5IyblKT0T26fXmblzE4cfMuGPFviWqrj+kSEqqSjMe5SWAiRx4COHOs63Z6t1SSUYaSxJVl8TrqPHePGvl+w3WE5FyrbMNqWDb437v9TVkIR3l2eJRmlki0oVTrZV6Gla2jaZ2th8rRmZOrYzIA7UtqIjQEczxvHEWvrEnUkKIn7LT75il/A2nlGyoQbYzNEMW0PedK9gG5cMMQtswAD6zRMnvCyIHfPdSUFpR7j5viUq0vsfXoaN3FJmMqzL3ZQJI4yq/j7Kz3xAe6gW2AEE5iNdWAAnkfdVNrduO0LokwLxYjtcDoRCzu0C7quYfBFcpJBIjMcsSZGoAMDlrXlRaJzhKDTT+n59n4DTscRZUd0/vGrtU9kfJLzP7xq5XPOmFFFFAJe28QQLqqrFiLrDLv0YgecsPfXnG4FXXipQHJDEZTGhgaGIFTYj/ALk+Iue66P6mvti8HWQI1Ig94JH4Vtxq46mPNJwacdO2/n+CGDcW0+7UOeRRtPa3uqC/cVmVgrlyjZVMqCOIM7jVm9dIe2oiGzTyA0jzqJ2JC5mUhlYELMsfqmZ0FaIGDiLqPmvM9WEGYesrC2BlklQPgSKiW2wZEnLLvcaI1XMSF5HMJ+zFT2mAA7RCgL2fnDwO/foKjwrNc6u6QFlCCJnflIg+R9oqM9y3h2+Vt9OnXXeWrtoMpVhKnQg8ajt3SXZT80oR5/7VPVO035S4YIAKKJG+NSR3jUa8+6oyJY9U77P9Q17I+SXmf3jVyqWyT+TjuZ1+67j8Ku1zjqBRRXKvSd6WLuFxBweFULcUAvdYTlzCQEU6ExvYyOEUAybTQ51KwWW62hIEoXYN7AQfKq9zZ7FiA2W2XFwxIad5Wd2UtqeZFK/o42s9/D33vu11+uJJbUwVXgdAJk8BvrbO0WAyiyzP3q0Kw75BJHKPOt+ONwRgnlkptJrTvdeumnuaIBa9PBFj9JoJ9igfeFQi+OsNvLBXUN2dM2f1QBv0mO48altMzfNYfaf8BJqpbwLC4zlT2jAAgCFEAtJMyZPgCKuSpmOU+eLdbJJea+7JcMSL7Ek6qhERuGfVgY1nu8KLWEz2DaJgqck9xUyrfutyIqNcCesQ5FAAKndprIIzAz3VYOBKsWVQSRB7TLMcY1EjvrxxtlscziuZb/C/5jp9yxavHKS65CPW1EabyCOFV7N/rbltVJGZczDukplkDcd/srPvWSrdtLjiS0Nc7I10B0AIHAEmpbd5ct2EyFgWJBO+OJ4eFeShKrPI58PNS3+Tr69WkO2yPUb/ADLv8W5V2uFbL9JuJwUZj19qTKP62pJOV94P2pHKZp1/vx2Z+dufqmrmHXOgVw70vej/ABTYx8bZQ3bVxVzhRLIVULqo1KwJzCY46V3GigPy1sPal6w2ay7IT60ag8xv9x5U64Lp/eKxdVHG4mSh/D4U6dOti2Lt9A1pCxUDNADZnxGHQGRrOXOJ8TWn/d1hwrLba7aV94VwwO/86rEbzoKkpyjsyEscZfqQkWNtqd1q6v2bls+9tTWjYxbNuGIHLIf56v7R9GrjWw9liBEXLIkwIHaUxPlSzY2iWbqzhrSvaBVh21kzxideHHdWqGTPNWnfkc/Jh4XG0pKr/d7DHZtXG44n7qf/AGDVm1soN6xxJ8JtD3dZWXsHHvi2Nuzg7C9WBndrtyB5BRJPdPCm3A7KNxA+XDCeH9nLagkaEuDGncK8nmzQdSfoSx8Nw2Vc0Va/t7mXj8ctrQAL3Z71pT90EmlXb2JxFxBOcW2MDIjAHf8A4lzKI8VU8xTvtzBXLdu3lu5Va6qMtu3bQduVESGM5yvHvq/hejlhkQspuQAR1js4BOsgMSONZ3OT3ZtjjjHZHI9m9AziXyt2hlcBLRJCMDkUXLugVZGaB2iBpVj/AJa1/wDNP6of1rtVqyqgBQFA3ACAPIV7qBYFFFFAJ+2u1tBF+thx5g4q6fcimnCk9e1tPXheYjkmGtj3NdanCgCuXdILSW9oYhnEIxXzZlt6+XaPOuo1y70mYFr2OtoGCqbQPq8cz66anTh/Wr8GRQlrsZOLwyywXLunZuejTBFLF9mHaa4QT35VGvtJpo2P8mRwD3AOQuOBWf0RslcBaUtmIUy0ATq2sCtDZHyZ/wAy5/FeoZJ883ItwY/+WNQ7ir0sMYV3/NlLv6t0f+Wr2zvkwPoyn3SV/Co9t4frMNeQb2tsBzKmKq9GcZ1lmR4HnnRLh97mqy416KKKAKKKKAT9idrHsTw69vbdt2x7rdOFKHQ3tXnfutD9u9iH+EU30AUjdO8P/wBZhWEy6uhiJOUZh62gG+nmlPpcs4zA87v8M0BvbDwnVYe0nco4zqdTr5142KezcHdcP7QVvfmnzq3gz+TT7I+AqlsX/F0jtjT/ANVqgNI0s9CBlRrf0AE87bXLJ/hCmeljYPYxl9PrXI9tu8ffiDQDPRRRQBUeJuhUZjuUEnyE1JWX0puEYLEkb+peOZUge8igMjoHaOW4x3hbNs81sWyfe5pqJrE6KIMt8jc2IuRyUi3/ACVk41f7bj7uFvXXt2rKqwtISvXBhJYsNSo3QPjNAa+N6aYO02V8TbzDgCWPsQHWsC7i/wDiV23ew93q0w5ZO2mpZwFzATuyk6Gkj0nbBXDY6ybdnJhzZCqVTQOGfMO8sQVMnU+VbXRN7RZWzKCNJD5SJ37iP9CpJqvEg1LmVPQfNm7bVLNvrcyDKB1jKApgROZSVX9IrWphcKqZis9s5jrPzVXTwhRSzt7a9tcPkt5HIWMgkrG7UqQFXhLECtDoStwYK11qBG7cKGYhU6x8gBbWMmWJ4d1RJI3aVycm0z9fL+1auSfbh1HspopZ25ZIxtpgYJQN5W7qBv2bzCh6M1FFFAKGN27tCwC1y3hHUfRuXVPHgUI4d9LW3PSnmQ2nw8FjvW5IlSDuIGhiOU0UUBY6KdN7ty2trD2LeZizFrtxgCzMzMYRTxJ05U17N2BdOIXFYq6j3EQqi20yqoaJ1Pabdx3a99FFAbmKwiXFKXEV1O9WAIPkayR0MwoMi0V8FuXVA5KrADyFFFAXE2HZBBKZivq52Z8vLOTHlV+iigCs7auxxeKNmKskiYmVaMwj9FTPhRRQGj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556" name="AutoShape 4" descr="data:image/jpeg;base64,/9j/4AAQSkZJRgABAQAAAQABAAD/2wCEAAkGBhQSERUUExIWFRUVGSIYGRgYFBgcHxoaHx4aHiAbIBkYHyYfHR0kIB0gIS8gJSgqLCwsHx4xNTAqNigrOCoBCQoKDgwOGA8PGjQiHyU1LDAtLS0pKjUsNDApNSw1MCo1KSw1LzU0LDU1NDUuLjUpLCkuNSkpNTUpKjUpNTUwLP/AABEIAIYAWQMBIgACEQEDEQH/xAAcAAACAwEBAQEAAAAAAAAAAAAABgMEBQcCAQj/xABHEAACAQIDBAYFBwkGBwAAAAABAhEAAwQSIQUxQXEGEyJRYYEHMpGhsTNCUmJyksEjU4KTorKzwtEUF0Nz8PEVGCQ0VIPS/8QAGQEBAAMBAQAAAAAAAAAAAAAAAAIDBAUB/8QALhEAAgIBAgMGBQUBAAAAAAAAAAECEQMhMQQS8EFRYZGxwSJxoeHxMnKBgtET/9oADAMBAAIRAxEAPwDuNU9rvcFlzZ9eNNA0d5CkgMQJIEiTVyigFrDi46hnzOGAMi/dE6bwEtCOU14xeDBg9S4A9Y5bd08wb0sI5RXzG3Dat2mXhcdOOozM2sfZpgtYdSoOokT67ae+gMvB4HCXDl6tM0SUa2isRprGUEjd2hI8amxOx8JbEvatKN2qgSe4d58BVvEbMV1IIB4jMAQG+lH0vEQaxMFhXVu0FLligMPoABOss8GR84D8QJLmzsG26w36Nhx8VqBdh2RutXhys2tfatX7zWlmTMbwESdCAdQBqCwMHhVmzhLbkheEfNQyCAQRIOmu/wADUnFpWQWSLdJlEYO0N2HujxFtVPtWDReZVHZXEL4G8Fn9Y5nyrROzkHrEfdQfAVm7Wwyq2VR6yEnxYajz0jzI41EmT7Ev3Wc5nz2+0CYEBgygANClz62YwBIA57VUdifIJ5/E1eoAooooBG6RYo9i2JE32aY8bgieFaGEc9nrLrsoGoEie7UMPhVfaltixKQXDuVzbpl953gedVtmrmQyGIYauWPbPEgb1Xu3aRW3Glyqjn5IyblKT0T26fXmblzE4cfMuGPFviWqrj+kSEqqSjMe5SWAiRx4COHOs63Z6t1SSUYaSxJVl8TrqPHePGvl+w3WE5FyrbMNqWDb437v9TVkIR3l2eJRmlki0oVTrZV6Gla2jaZ2th8rRmZOrYzIA7UtqIjQEczxvHEWvrEnUkKIn7LT75il/A2nlGyoQbYzNEMW0PedK9gG5cMMQtswAD6zRMnvCyIHfPdSUFpR7j5viUq0vsfXoaN3FJmMqzL3ZQJI4yq/j7Kz3xAe6gW2AEE5iNdWAAnkfdVNrduO0LokwLxYjtcDoRCzu0C7quYfBFcpJBIjMcsSZGoAMDlrXlRaJzhKDTT+n59n4DTscRZUd0/vGrtU9kfJLzP7xq5XPOmFFFFAJe28QQLqqrFiLrDLv0YgecsPfXnG4FXXipQHJDEZTGhgaGIFTYj/ALk+Iue66P6mvti8HWQI1Ig94JH4Vtxq46mPNJwacdO2/n+CGDcW0+7UOeRRtPa3uqC/cVmVgrlyjZVMqCOIM7jVm9dIe2oiGzTyA0jzqJ2JC5mUhlYELMsfqmZ0FaIGDiLqPmvM9WEGYesrC2BlklQPgSKiW2wZEnLLvcaI1XMSF5HMJ+zFT2mAA7RCgL2fnDwO/foKjwrNc6u6QFlCCJnflIg+R9oqM9y3h2+Vt9OnXXeWrtoMpVhKnQg8ajt3SXZT80oR5/7VPVO035S4YIAKKJG+NSR3jUa8+6oyJY9U77P9Q17I+SXmf3jVyqWyT+TjuZ1+67j8Ku1zjqBRRXKvSd6WLuFxBweFULcUAvdYTlzCQEU6ExvYyOEUAybTQ51KwWW62hIEoXYN7AQfKq9zZ7FiA2W2XFwxIad5Wd2UtqeZFK/o42s9/D33vu11+uJJbUwVXgdAJk8BvrbO0WAyiyzP3q0Kw75BJHKPOt+ONwRgnlkptJrTvdeumnuaIBa9PBFj9JoJ9igfeFQi+OsNvLBXUN2dM2f1QBv0mO48altMzfNYfaf8BJqpbwLC4zlT2jAAgCFEAtJMyZPgCKuSpmOU+eLdbJJea+7JcMSL7Ek6qhERuGfVgY1nu8KLWEz2DaJgqck9xUyrfutyIqNcCesQ5FAAKndprIIzAz3VYOBKsWVQSRB7TLMcY1EjvrxxtlscziuZb/C/5jp9yxavHKS65CPW1EabyCOFV7N/rbltVJGZczDukplkDcd/srPvWSrdtLjiS0Nc7I10B0AIHAEmpbd5ct2EyFgWJBO+OJ4eFeShKrPI58PNS3+Tr69WkO2yPUb/ADLv8W5V2uFbL9JuJwUZj19qTKP62pJOV94P2pHKZp1/vx2Z+dufqmrmHXOgVw70vej/ABTYx8bZQ3bVxVzhRLIVULqo1KwJzCY46V3GigPy1sPal6w2ay7IT60ag8xv9x5U64Lp/eKxdVHG4mSh/D4U6dOti2Lt9A1pCxUDNADZnxGHQGRrOXOJ8TWn/d1hwrLba7aV94VwwO/86rEbzoKkpyjsyEscZfqQkWNtqd1q6v2bls+9tTWjYxbNuGIHLIf56v7R9GrjWw9liBEXLIkwIHaUxPlSzY2iWbqzhrSvaBVh21kzxideHHdWqGTPNWnfkc/Jh4XG0pKr/d7DHZtXG44n7qf/AGDVm1soN6xxJ8JtD3dZWXsHHvi2Nuzg7C9WBndrtyB5BRJPdPCm3A7KNxA+XDCeH9nLagkaEuDGncK8nmzQdSfoSx8Nw2Vc0Va/t7mXj8ctrQAL3Z71pT90EmlXb2JxFxBOcW2MDIjAHf8A4lzKI8VU8xTvtzBXLdu3lu5Va6qMtu3bQduVESGM5yvHvq/hejlhkQspuQAR1js4BOsgMSONZ3OT3ZtjjjHZHI9m9AziXyt2hlcBLRJCMDkUXLugVZGaB2iBpVj/AJa1/wDNP6of1rtVqyqgBQFA3ACAPIV7qBYFFFFAJ+2u1tBF+thx5g4q6fcimnCk9e1tPXheYjkmGtj3NdanCgCuXdILSW9oYhnEIxXzZlt6+XaPOuo1y70mYFr2OtoGCqbQPq8cz66anTh/Wr8GRQlrsZOLwyywXLunZuejTBFLF9mHaa4QT35VGvtJpo2P8mRwD3AOQuOBWf0RslcBaUtmIUy0ATq2sCtDZHyZ/wAy5/FeoZJ883ItwY/+WNQ7ir0sMYV3/NlLv6t0f+Wr2zvkwPoyn3SV/Co9t4frMNeQb2tsBzKmKq9GcZ1lmR4HnnRLh97mqy416KKKAKKKKAT9idrHsTw69vbdt2x7rdOFKHQ3tXnfutD9u9iH+EU30AUjdO8P/wBZhWEy6uhiJOUZh62gG+nmlPpcs4zA87v8M0BvbDwnVYe0nco4zqdTr5142KezcHdcP7QVvfmnzq3gz+TT7I+AqlsX/F0jtjT/ANVqgNI0s9CBlRrf0AE87bXLJ/hCmeljYPYxl9PrXI9tu8ffiDQDPRRRQBUeJuhUZjuUEnyE1JWX0puEYLEkb+peOZUge8igMjoHaOW4x3hbNs81sWyfe5pqJrE6KIMt8jc2IuRyUi3/ACVk41f7bj7uFvXXt2rKqwtISvXBhJYsNSo3QPjNAa+N6aYO02V8TbzDgCWPsQHWsC7i/wDiV23ew93q0w5ZO2mpZwFzATuyk6Gkj0nbBXDY6ybdnJhzZCqVTQOGfMO8sQVMnU+VbXRN7RZWzKCNJD5SJ37iP9CpJqvEg1LmVPQfNm7bVLNvrcyDKB1jKApgROZSVX9IrWphcKqZis9s5jrPzVXTwhRSzt7a9tcPkt5HIWMgkrG7UqQFXhLECtDoStwYK11qBG7cKGYhU6x8gBbWMmWJ4d1RJI3aVycm0z9fL+1auSfbh1HspopZ25ZIxtpgYJQN5W7qBv2bzCh6M1FFFAKGN27tCwC1y3hHUfRuXVPHgUI4d9LW3PSnmQ2nw8FjvW5IlSDuIGhiOU0UUBY6KdN7ty2trD2LeZizFrtxgCzMzMYRTxJ05U17N2BdOIXFYq6j3EQqi20yqoaJ1Pabdx3a99FFAbmKwiXFKXEV1O9WAIPkayR0MwoMi0V8FuXVA5KrADyFFFAXE2HZBBKZivq52Z8vLOTHlV+iigCs7auxxeKNmKskiYmVaMwj9FTPhRRQGj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843264" cy="45259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828800"/>
            <a:ext cx="77612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713</Words>
  <Application>Microsoft Office PowerPoint</Application>
  <PresentationFormat>Presentación en pantalla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Viajes</vt:lpstr>
      <vt:lpstr>CALOR Y ENERGÍA TÉRMICA</vt:lpstr>
      <vt:lpstr>CALOR</vt:lpstr>
      <vt:lpstr>CALOR </vt:lpstr>
      <vt:lpstr>CALOR </vt:lpstr>
      <vt:lpstr>Transferencia de energía térmica</vt:lpstr>
      <vt:lpstr>Transferencia de energía térmica</vt:lpstr>
      <vt:lpstr>Transferencia de energía térmica</vt:lpstr>
      <vt:lpstr>Transferencia de energía térmica</vt:lpstr>
      <vt:lpstr>Transferencia de energía térmica</vt:lpstr>
      <vt:lpstr>Transferencia de energía térmica</vt:lpstr>
      <vt:lpstr>Transferencia de energía térmica</vt:lpstr>
      <vt:lpstr>Calor específico</vt:lpstr>
      <vt:lpstr>Calor específico</vt:lpstr>
      <vt:lpstr>Calor específico</vt:lpstr>
      <vt:lpstr>TRANSFERENCIA DE CALOR</vt:lpstr>
      <vt:lpstr>TRANSFERENCIA DE CALOR</vt:lpstr>
      <vt:lpstr>TRANSFERENCIA DE CALOR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 Y ENERGÍA TÉRMICA</dc:title>
  <dc:creator>Salón 1405</dc:creator>
  <cp:lastModifiedBy>Servicios de Cómputo</cp:lastModifiedBy>
  <cp:revision>19</cp:revision>
  <dcterms:modified xsi:type="dcterms:W3CDTF">2013-11-06T14:59:42Z</dcterms:modified>
</cp:coreProperties>
</file>